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36.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28.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3.xml" ContentType="application/vnd.openxmlformats-officedocument.presentationml.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7" r:id="rId2"/>
    <p:sldId id="260" r:id="rId3"/>
    <p:sldId id="270" r:id="rId4"/>
    <p:sldId id="271" r:id="rId5"/>
    <p:sldId id="289" r:id="rId6"/>
    <p:sldId id="280" r:id="rId7"/>
    <p:sldId id="261" r:id="rId8"/>
    <p:sldId id="273" r:id="rId9"/>
    <p:sldId id="275" r:id="rId10"/>
    <p:sldId id="276" r:id="rId11"/>
    <p:sldId id="288" r:id="rId12"/>
    <p:sldId id="268" r:id="rId13"/>
    <p:sldId id="269" r:id="rId14"/>
    <p:sldId id="292" r:id="rId15"/>
    <p:sldId id="277" r:id="rId16"/>
    <p:sldId id="278" r:id="rId17"/>
    <p:sldId id="287" r:id="rId18"/>
    <p:sldId id="279" r:id="rId19"/>
    <p:sldId id="290" r:id="rId20"/>
    <p:sldId id="285" r:id="rId21"/>
    <p:sldId id="286" r:id="rId22"/>
    <p:sldId id="304" r:id="rId23"/>
    <p:sldId id="299" r:id="rId24"/>
    <p:sldId id="300" r:id="rId25"/>
    <p:sldId id="302" r:id="rId26"/>
    <p:sldId id="301" r:id="rId27"/>
    <p:sldId id="297" r:id="rId28"/>
    <p:sldId id="295" r:id="rId29"/>
    <p:sldId id="296" r:id="rId30"/>
    <p:sldId id="293" r:id="rId31"/>
    <p:sldId id="294" r:id="rId32"/>
    <p:sldId id="298" r:id="rId33"/>
    <p:sldId id="281" r:id="rId34"/>
    <p:sldId id="303" r:id="rId35"/>
    <p:sldId id="282" r:id="rId36"/>
    <p:sldId id="283" r:id="rId37"/>
    <p:sldId id="262" r:id="rId38"/>
    <p:sldId id="25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Bowyer" initials="LB" lastIdx="22" clrIdx="0">
    <p:extLst>
      <p:ext uri="{19B8F6BF-5375-455C-9EA6-DF929625EA0E}">
        <p15:presenceInfo xmlns:p15="http://schemas.microsoft.com/office/powerpoint/2012/main" userId="S-1-5-21-1485531944-4055646715-1410629759-863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0" autoAdjust="0"/>
    <p:restoredTop sz="81752" autoAdjust="0"/>
  </p:normalViewPr>
  <p:slideViewPr>
    <p:cSldViewPr snapToGrid="0">
      <p:cViewPr varScale="1">
        <p:scale>
          <a:sx n="62" d="100"/>
          <a:sy n="62" d="100"/>
        </p:scale>
        <p:origin x="123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66C16-3AB1-4EDE-B18C-323AE7DDC281}" type="datetimeFigureOut">
              <a:rPr lang="en-US" smtClean="0"/>
              <a:t>3/9/2016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F678F-9E17-48F7-AEC3-1A81F0248C5B}" type="slidenum">
              <a:rPr lang="en-US" smtClean="0"/>
              <a:t>‹#›</a:t>
            </a:fld>
            <a:endParaRPr lang="en-US"/>
          </a:p>
        </p:txBody>
      </p:sp>
    </p:spTree>
    <p:extLst>
      <p:ext uri="{BB962C8B-B14F-4D97-AF65-F5344CB8AC3E}">
        <p14:creationId xmlns:p14="http://schemas.microsoft.com/office/powerpoint/2010/main" val="4272317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a:t>
            </a:r>
            <a:r>
              <a:rPr lang="en-US" baseline="0" dirty="0" smtClean="0"/>
              <a:t> on the State of Ohio from a land, natural, and cultural resource perspective.  Small land size with large amount of people, species, water, historic properties, parklands, and other natural resources. This combined with a massive transportation infrastructure program means inevitable interactions (</a:t>
            </a:r>
            <a:r>
              <a:rPr lang="en-US" baseline="0" dirty="0" err="1" smtClean="0"/>
              <a:t>ie</a:t>
            </a:r>
            <a:r>
              <a:rPr lang="en-US" baseline="0" dirty="0" smtClean="0"/>
              <a:t> regulations and compliance).  ODOT’s projects occur within this matrix of resources and the regulations that protect them.  Successful delivery of construction projects requires awareness and execution of the requirements of these regulations</a:t>
            </a:r>
            <a:endParaRPr lang="en-US" dirty="0"/>
          </a:p>
        </p:txBody>
      </p:sp>
      <p:sp>
        <p:nvSpPr>
          <p:cNvPr id="4" name="Slide Number Placeholder 3"/>
          <p:cNvSpPr>
            <a:spLocks noGrp="1"/>
          </p:cNvSpPr>
          <p:nvPr>
            <p:ph type="sldNum" sz="quarter" idx="10"/>
          </p:nvPr>
        </p:nvSpPr>
        <p:spPr/>
        <p:txBody>
          <a:bodyPr/>
          <a:lstStyle/>
          <a:p>
            <a:fld id="{4168F54B-D84D-4C27-A87A-4E6854655B9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847144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Rogers said this.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3881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1105E4-9E70-4B8C-B294-1B0219D99967}" type="slidenum">
              <a:rPr lang="en-US" smtClean="0"/>
              <a:pPr/>
              <a:t>38</a:t>
            </a:fld>
            <a:endParaRPr lang="en-US"/>
          </a:p>
        </p:txBody>
      </p:sp>
    </p:spTree>
    <p:extLst>
      <p:ext uri="{BB962C8B-B14F-4D97-AF65-F5344CB8AC3E}">
        <p14:creationId xmlns:p14="http://schemas.microsoft.com/office/powerpoint/2010/main" val="1304720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Environmental regulation is not an afterthought or something to think about some times.  NEPA, and the associated </a:t>
            </a:r>
            <a:r>
              <a:rPr lang="en-US" baseline="0" dirty="0" err="1" smtClean="0"/>
              <a:t>regs</a:t>
            </a:r>
            <a:r>
              <a:rPr lang="en-US" baseline="0" dirty="0" smtClean="0"/>
              <a:t> and rules that fall under the NEPE umbrella, drives the project delivery decision making.  </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5</a:t>
            </a:fld>
            <a:endParaRPr lang="en-US"/>
          </a:p>
        </p:txBody>
      </p:sp>
    </p:spTree>
    <p:extLst>
      <p:ext uri="{BB962C8B-B14F-4D97-AF65-F5344CB8AC3E}">
        <p14:creationId xmlns:p14="http://schemas.microsoft.com/office/powerpoint/2010/main" val="1860177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ECs can come from CMS (apply to all jobs), programmatic agreements (apply to all jobs), and project specific coordination.  All three types or sources of ECs must be followed.  The ECF summarizes project-specific ECs and can be a good tool for knowing where they are in the plans.  This process of EC compliance is under redevelopment but expect that ODOT will be expecting more from contractors when it comes to assuring compliance.</a:t>
            </a:r>
          </a:p>
          <a:p>
            <a:endParaRPr lang="en-US" dirty="0"/>
          </a:p>
        </p:txBody>
      </p:sp>
      <p:sp>
        <p:nvSpPr>
          <p:cNvPr id="4" name="Slide Number Placeholder 3"/>
          <p:cNvSpPr>
            <a:spLocks noGrp="1"/>
          </p:cNvSpPr>
          <p:nvPr>
            <p:ph type="sldNum" sz="quarter" idx="10"/>
          </p:nvPr>
        </p:nvSpPr>
        <p:spPr/>
        <p:txBody>
          <a:bodyPr/>
          <a:lstStyle/>
          <a:p>
            <a:fld id="{EB8F678F-9E17-48F7-AEC3-1A81F0248C5B}" type="slidenum">
              <a:rPr lang="en-US" smtClean="0"/>
              <a:t>6</a:t>
            </a:fld>
            <a:endParaRPr lang="en-US"/>
          </a:p>
        </p:txBody>
      </p:sp>
    </p:spTree>
    <p:extLst>
      <p:ext uri="{BB962C8B-B14F-4D97-AF65-F5344CB8AC3E}">
        <p14:creationId xmlns:p14="http://schemas.microsoft.com/office/powerpoint/2010/main" val="1579916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535C7-F08F-45D2-B30F-C4022C0B0200}" type="slidenum">
              <a:rPr lang="en-US" smtClean="0"/>
              <a:t>11</a:t>
            </a:fld>
            <a:endParaRPr lang="en-US"/>
          </a:p>
        </p:txBody>
      </p:sp>
    </p:spTree>
    <p:extLst>
      <p:ext uri="{BB962C8B-B14F-4D97-AF65-F5344CB8AC3E}">
        <p14:creationId xmlns:p14="http://schemas.microsoft.com/office/powerpoint/2010/main" val="57420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535C7-F08F-45D2-B30F-C4022C0B0200}" type="slidenum">
              <a:rPr lang="en-US" smtClean="0"/>
              <a:t>18</a:t>
            </a:fld>
            <a:endParaRPr lang="en-US"/>
          </a:p>
        </p:txBody>
      </p:sp>
    </p:spTree>
    <p:extLst>
      <p:ext uri="{BB962C8B-B14F-4D97-AF65-F5344CB8AC3E}">
        <p14:creationId xmlns:p14="http://schemas.microsoft.com/office/powerpoint/2010/main" val="521763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8F678F-9E17-48F7-AEC3-1A81F0248C5B}" type="slidenum">
              <a:rPr lang="en-US" smtClean="0"/>
              <a:t>27</a:t>
            </a:fld>
            <a:endParaRPr lang="en-US"/>
          </a:p>
        </p:txBody>
      </p:sp>
    </p:spTree>
    <p:extLst>
      <p:ext uri="{BB962C8B-B14F-4D97-AF65-F5344CB8AC3E}">
        <p14:creationId xmlns:p14="http://schemas.microsoft.com/office/powerpoint/2010/main" val="2970085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current requirement in CMS.  Some DEC's have indicated they are only clearing the proposed construction limits.  This is something that should be addressed with DEC.  They should be clearing resources R/W to R/W in the project area. Designers need to make sure all resources are listed on the plans.  Many cases, the resources are not shown on the design plans if outside the construction limits.</a:t>
            </a:r>
          </a:p>
          <a:p>
            <a:r>
              <a:rPr lang="en-US" dirty="0" smtClean="0"/>
              <a:t>In order to be covered by the project Construction General Permit, these borrow and waste areas need to be </a:t>
            </a:r>
            <a:r>
              <a:rPr lang="en-US" dirty="0" err="1" smtClean="0"/>
              <a:t>exlusive</a:t>
            </a:r>
            <a:r>
              <a:rPr lang="en-US" dirty="0" smtClean="0"/>
              <a:t> to the ODOT project.  Otherwise, contractor will have to get a separate permit for this area.</a:t>
            </a:r>
            <a:endParaRPr lang="en-US" dirty="0"/>
          </a:p>
        </p:txBody>
      </p:sp>
      <p:sp>
        <p:nvSpPr>
          <p:cNvPr id="4" name="Slide Number Placeholder 3"/>
          <p:cNvSpPr>
            <a:spLocks noGrp="1"/>
          </p:cNvSpPr>
          <p:nvPr>
            <p:ph type="sldNum" sz="quarter" idx="10"/>
          </p:nvPr>
        </p:nvSpPr>
        <p:spPr/>
        <p:txBody>
          <a:bodyPr/>
          <a:lstStyle/>
          <a:p>
            <a:fld id="{EB8F678F-9E17-48F7-AEC3-1A81F0248C5B}" type="slidenum">
              <a:rPr lang="en-US" smtClean="0"/>
              <a:t>28</a:t>
            </a:fld>
            <a:endParaRPr lang="en-US"/>
          </a:p>
        </p:txBody>
      </p:sp>
    </p:spTree>
    <p:extLst>
      <p:ext uri="{BB962C8B-B14F-4D97-AF65-F5344CB8AC3E}">
        <p14:creationId xmlns:p14="http://schemas.microsoft.com/office/powerpoint/2010/main" val="4047756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5AA61B-6108-44D6-AE6A-0D1C93DA501D}" type="slidenum">
              <a:rPr lang="en-US" smtClean="0"/>
              <a:t>30</a:t>
            </a:fld>
            <a:endParaRPr lang="en-US"/>
          </a:p>
        </p:txBody>
      </p:sp>
    </p:spTree>
    <p:extLst>
      <p:ext uri="{BB962C8B-B14F-4D97-AF65-F5344CB8AC3E}">
        <p14:creationId xmlns:p14="http://schemas.microsoft.com/office/powerpoint/2010/main" val="2486285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5AA61B-6108-44D6-AE6A-0D1C93DA501D}" type="slidenum">
              <a:rPr lang="en-US" smtClean="0"/>
              <a:t>31</a:t>
            </a:fld>
            <a:endParaRPr lang="en-US"/>
          </a:p>
        </p:txBody>
      </p:sp>
    </p:spTree>
    <p:extLst>
      <p:ext uri="{BB962C8B-B14F-4D97-AF65-F5344CB8AC3E}">
        <p14:creationId xmlns:p14="http://schemas.microsoft.com/office/powerpoint/2010/main" val="362430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5B0087-D80F-4D27-B149-C58661A10031}"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C8519-60B3-410D-AFF8-A318D03036E9}" type="slidenum">
              <a:rPr lang="en-US" smtClean="0"/>
              <a:t>‹#›</a:t>
            </a:fld>
            <a:endParaRPr lang="en-US"/>
          </a:p>
        </p:txBody>
      </p:sp>
    </p:spTree>
    <p:extLst>
      <p:ext uri="{BB962C8B-B14F-4D97-AF65-F5344CB8AC3E}">
        <p14:creationId xmlns:p14="http://schemas.microsoft.com/office/powerpoint/2010/main" val="3027334353"/>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5B0087-D80F-4D27-B149-C58661A10031}"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C8519-60B3-410D-AFF8-A318D03036E9}" type="slidenum">
              <a:rPr lang="en-US" smtClean="0"/>
              <a:t>‹#›</a:t>
            </a:fld>
            <a:endParaRPr lang="en-US"/>
          </a:p>
        </p:txBody>
      </p:sp>
    </p:spTree>
    <p:extLst>
      <p:ext uri="{BB962C8B-B14F-4D97-AF65-F5344CB8AC3E}">
        <p14:creationId xmlns:p14="http://schemas.microsoft.com/office/powerpoint/2010/main" val="2767499189"/>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5B0087-D80F-4D27-B149-C58661A10031}"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C8519-60B3-410D-AFF8-A318D03036E9}" type="slidenum">
              <a:rPr lang="en-US" smtClean="0"/>
              <a:t>‹#›</a:t>
            </a:fld>
            <a:endParaRPr lang="en-US"/>
          </a:p>
        </p:txBody>
      </p:sp>
    </p:spTree>
    <p:extLst>
      <p:ext uri="{BB962C8B-B14F-4D97-AF65-F5344CB8AC3E}">
        <p14:creationId xmlns:p14="http://schemas.microsoft.com/office/powerpoint/2010/main" val="3497177811"/>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srgbClr val="CACDE8"/>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CACDE8"/>
                </a:solidFill>
              </a:rPr>
              <a:pPr/>
              <a:t>‹#›</a:t>
            </a:fld>
            <a:endParaRPr lang="en-US" dirty="0">
              <a:solidFill>
                <a:srgbClr val="CACDE8"/>
              </a:solidFill>
            </a:endParaRPr>
          </a:p>
        </p:txBody>
      </p:sp>
      <p:sp>
        <p:nvSpPr>
          <p:cNvPr id="8" name="Content Placeholder 2"/>
          <p:cNvSpPr>
            <a:spLocks noGrp="1"/>
          </p:cNvSpPr>
          <p:nvPr>
            <p:ph idx="1"/>
          </p:nvPr>
        </p:nvSpPr>
        <p:spPr>
          <a:xfrm>
            <a:off x="533400" y="1447801"/>
            <a:ext cx="8305800" cy="4678364"/>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0"/>
          <p:cNvSpPr>
            <a:spLocks noGrp="1"/>
          </p:cNvSpPr>
          <p:nvPr>
            <p:ph type="body" sz="quarter" idx="13"/>
          </p:nvPr>
        </p:nvSpPr>
        <p:spPr>
          <a:xfrm>
            <a:off x="533400" y="914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3443953378"/>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525964"/>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4"/>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solidFill>
                  <a:srgbClr val="CACDE8"/>
                </a:solidFill>
              </a:rPr>
              <a:pPr/>
              <a:t>‹#›</a:t>
            </a:fld>
            <a:endParaRPr lang="en-US" dirty="0">
              <a:solidFill>
                <a:srgbClr val="CACDE8"/>
              </a:solidFill>
            </a:endParaRPr>
          </a:p>
        </p:txBody>
      </p:sp>
      <p:sp>
        <p:nvSpPr>
          <p:cNvPr id="10" name="Footer Placeholder 9"/>
          <p:cNvSpPr>
            <a:spLocks noGrp="1"/>
          </p:cNvSpPr>
          <p:nvPr>
            <p:ph type="ftr" sz="quarter" idx="15"/>
          </p:nvPr>
        </p:nvSpPr>
        <p:spPr/>
        <p:txBody>
          <a:bodyPr/>
          <a:lstStyle/>
          <a:p>
            <a:endParaRPr lang="en-US" dirty="0">
              <a:solidFill>
                <a:srgbClr val="CACDE8"/>
              </a:solidFill>
            </a:endParaRPr>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8" name="Text Placeholder 10"/>
          <p:cNvSpPr>
            <a:spLocks noGrp="1"/>
          </p:cNvSpPr>
          <p:nvPr>
            <p:ph type="body" sz="quarter" idx="13"/>
          </p:nvPr>
        </p:nvSpPr>
        <p:spPr>
          <a:xfrm>
            <a:off x="533400" y="914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1944453957"/>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525964"/>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4"/>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solidFill>
                  <a:srgbClr val="CACDE8"/>
                </a:solidFill>
              </a:rPr>
              <a:pPr/>
              <a:t>‹#›</a:t>
            </a:fld>
            <a:endParaRPr lang="en-US" dirty="0">
              <a:solidFill>
                <a:srgbClr val="CACDE8"/>
              </a:solidFill>
            </a:endParaRPr>
          </a:p>
        </p:txBody>
      </p:sp>
      <p:sp>
        <p:nvSpPr>
          <p:cNvPr id="10" name="Footer Placeholder 9"/>
          <p:cNvSpPr>
            <a:spLocks noGrp="1"/>
          </p:cNvSpPr>
          <p:nvPr>
            <p:ph type="ftr" sz="quarter" idx="15"/>
          </p:nvPr>
        </p:nvSpPr>
        <p:spPr/>
        <p:txBody>
          <a:bodyPr/>
          <a:lstStyle/>
          <a:p>
            <a:endParaRPr lang="en-US" dirty="0">
              <a:solidFill>
                <a:srgbClr val="CACDE8"/>
              </a:solidFill>
            </a:endParaRPr>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8" name="Text Placeholder 10"/>
          <p:cNvSpPr>
            <a:spLocks noGrp="1"/>
          </p:cNvSpPr>
          <p:nvPr>
            <p:ph type="body" sz="quarter" idx="13"/>
          </p:nvPr>
        </p:nvSpPr>
        <p:spPr>
          <a:xfrm>
            <a:off x="533400" y="914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2994293999"/>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dirty="0"/>
          </a:p>
        </p:txBody>
      </p:sp>
      <p:sp>
        <p:nvSpPr>
          <p:cNvPr id="7" name="Slide Number Placeholder 21"/>
          <p:cNvSpPr>
            <a:spLocks noGrp="1"/>
          </p:cNvSpPr>
          <p:nvPr>
            <p:ph type="sldNum" sz="quarter" idx="12"/>
          </p:nvPr>
        </p:nvSpPr>
        <p:spPr/>
        <p:txBody>
          <a:bodyPr/>
          <a:lstStyle>
            <a:lvl1pPr>
              <a:defRPr/>
            </a:lvl1pPr>
          </a:lstStyle>
          <a:p>
            <a:pPr>
              <a:defRPr/>
            </a:pPr>
            <a:fld id="{C591D051-9527-4CFF-95A5-FD78B9BAF2BD}" type="slidenum">
              <a:rPr lang="en-US"/>
              <a:pPr>
                <a:defRPr/>
              </a:pPr>
              <a:t>‹#›</a:t>
            </a:fld>
            <a:endParaRPr lang="en-US" dirty="0"/>
          </a:p>
        </p:txBody>
      </p:sp>
    </p:spTree>
    <p:extLst>
      <p:ext uri="{BB962C8B-B14F-4D97-AF65-F5344CB8AC3E}">
        <p14:creationId xmlns:p14="http://schemas.microsoft.com/office/powerpoint/2010/main" val="230490823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5B0087-D80F-4D27-B149-C58661A10031}"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C8519-60B3-410D-AFF8-A318D03036E9}" type="slidenum">
              <a:rPr lang="en-US" smtClean="0"/>
              <a:t>‹#›</a:t>
            </a:fld>
            <a:endParaRPr lang="en-US"/>
          </a:p>
        </p:txBody>
      </p:sp>
    </p:spTree>
    <p:extLst>
      <p:ext uri="{BB962C8B-B14F-4D97-AF65-F5344CB8AC3E}">
        <p14:creationId xmlns:p14="http://schemas.microsoft.com/office/powerpoint/2010/main" val="3794973829"/>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5B0087-D80F-4D27-B149-C58661A10031}"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C8519-60B3-410D-AFF8-A318D03036E9}" type="slidenum">
              <a:rPr lang="en-US" smtClean="0"/>
              <a:t>‹#›</a:t>
            </a:fld>
            <a:endParaRPr lang="en-US"/>
          </a:p>
        </p:txBody>
      </p:sp>
    </p:spTree>
    <p:extLst>
      <p:ext uri="{BB962C8B-B14F-4D97-AF65-F5344CB8AC3E}">
        <p14:creationId xmlns:p14="http://schemas.microsoft.com/office/powerpoint/2010/main" val="2069433666"/>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A5B0087-D80F-4D27-B149-C58661A10031}"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C8519-60B3-410D-AFF8-A318D03036E9}" type="slidenum">
              <a:rPr lang="en-US" smtClean="0"/>
              <a:t>‹#›</a:t>
            </a:fld>
            <a:endParaRPr lang="en-US"/>
          </a:p>
        </p:txBody>
      </p:sp>
    </p:spTree>
    <p:extLst>
      <p:ext uri="{BB962C8B-B14F-4D97-AF65-F5344CB8AC3E}">
        <p14:creationId xmlns:p14="http://schemas.microsoft.com/office/powerpoint/2010/main" val="2581193510"/>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A5B0087-D80F-4D27-B149-C58661A10031}" type="datetimeFigureOut">
              <a:rPr lang="en-US" smtClean="0"/>
              <a:t>3/9/2016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8C8519-60B3-410D-AFF8-A318D03036E9}" type="slidenum">
              <a:rPr lang="en-US" smtClean="0"/>
              <a:t>‹#›</a:t>
            </a:fld>
            <a:endParaRPr lang="en-US"/>
          </a:p>
        </p:txBody>
      </p:sp>
    </p:spTree>
    <p:extLst>
      <p:ext uri="{BB962C8B-B14F-4D97-AF65-F5344CB8AC3E}">
        <p14:creationId xmlns:p14="http://schemas.microsoft.com/office/powerpoint/2010/main" val="1277182854"/>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A5B0087-D80F-4D27-B149-C58661A10031}" type="datetimeFigureOut">
              <a:rPr lang="en-US" smtClean="0"/>
              <a:t>3/9/2016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8C8519-60B3-410D-AFF8-A318D03036E9}" type="slidenum">
              <a:rPr lang="en-US" smtClean="0"/>
              <a:t>‹#›</a:t>
            </a:fld>
            <a:endParaRPr lang="en-US"/>
          </a:p>
        </p:txBody>
      </p:sp>
    </p:spTree>
    <p:extLst>
      <p:ext uri="{BB962C8B-B14F-4D97-AF65-F5344CB8AC3E}">
        <p14:creationId xmlns:p14="http://schemas.microsoft.com/office/powerpoint/2010/main" val="2410138350"/>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B0087-D80F-4D27-B149-C58661A10031}" type="datetimeFigureOut">
              <a:rPr lang="en-US" smtClean="0"/>
              <a:t>3/9/2016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8C8519-60B3-410D-AFF8-A318D03036E9}" type="slidenum">
              <a:rPr lang="en-US" smtClean="0"/>
              <a:t>‹#›</a:t>
            </a:fld>
            <a:endParaRPr lang="en-US"/>
          </a:p>
        </p:txBody>
      </p:sp>
    </p:spTree>
    <p:extLst>
      <p:ext uri="{BB962C8B-B14F-4D97-AF65-F5344CB8AC3E}">
        <p14:creationId xmlns:p14="http://schemas.microsoft.com/office/powerpoint/2010/main" val="540410501"/>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B0087-D80F-4D27-B149-C58661A10031}"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C8519-60B3-410D-AFF8-A318D03036E9}" type="slidenum">
              <a:rPr lang="en-US" smtClean="0"/>
              <a:t>‹#›</a:t>
            </a:fld>
            <a:endParaRPr lang="en-US"/>
          </a:p>
        </p:txBody>
      </p:sp>
    </p:spTree>
    <p:extLst>
      <p:ext uri="{BB962C8B-B14F-4D97-AF65-F5344CB8AC3E}">
        <p14:creationId xmlns:p14="http://schemas.microsoft.com/office/powerpoint/2010/main" val="1570327416"/>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B0087-D80F-4D27-B149-C58661A10031}"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C8519-60B3-410D-AFF8-A318D03036E9}" type="slidenum">
              <a:rPr lang="en-US" smtClean="0"/>
              <a:t>‹#›</a:t>
            </a:fld>
            <a:endParaRPr lang="en-US"/>
          </a:p>
        </p:txBody>
      </p:sp>
    </p:spTree>
    <p:extLst>
      <p:ext uri="{BB962C8B-B14F-4D97-AF65-F5344CB8AC3E}">
        <p14:creationId xmlns:p14="http://schemas.microsoft.com/office/powerpoint/2010/main" val="2190151636"/>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B0087-D80F-4D27-B149-C58661A10031}" type="datetimeFigureOut">
              <a:rPr lang="en-US" smtClean="0"/>
              <a:t>3/9/2016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C8519-60B3-410D-AFF8-A318D03036E9}" type="slidenum">
              <a:rPr lang="en-US" smtClean="0"/>
              <a:t>‹#›</a:t>
            </a:fld>
            <a:endParaRPr lang="en-US"/>
          </a:p>
        </p:txBody>
      </p:sp>
    </p:spTree>
    <p:extLst>
      <p:ext uri="{BB962C8B-B14F-4D97-AF65-F5344CB8AC3E}">
        <p14:creationId xmlns:p14="http://schemas.microsoft.com/office/powerpoint/2010/main" val="3937327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mailto:Tim.Hill@dot.ohio.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mailto:Erica.Schneider@dot.ohio.gov" TargetMode="External"/><Relationship Id="rId4" Type="http://schemas.openxmlformats.org/officeDocument/2006/relationships/hyperlink" Target="mailto:Matthew.Perlik@dot.ohio.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6463520"/>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685800" y="0"/>
            <a:ext cx="8229600" cy="785812"/>
          </a:xfrm>
        </p:spPr>
        <p:txBody>
          <a:bodyPr>
            <a:normAutofit/>
          </a:bodyPr>
          <a:lstStyle/>
          <a:p>
            <a:pPr algn="ctr"/>
            <a:r>
              <a:rPr lang="en-US" sz="2800" b="1" dirty="0" smtClean="0">
                <a:solidFill>
                  <a:schemeClr val="tx1"/>
                </a:solidFill>
                <a:effectLst/>
                <a:latin typeface="+mn-lt"/>
              </a:rPr>
              <a:t>Federally Listed Mussel Considerations</a:t>
            </a:r>
            <a:endParaRPr lang="en-US" sz="2800" b="1" dirty="0">
              <a:solidFill>
                <a:schemeClr val="tx1"/>
              </a:solidFill>
              <a:effectLst/>
              <a:latin typeface="+mn-lt"/>
            </a:endParaRPr>
          </a:p>
        </p:txBody>
      </p:sp>
      <p:sp>
        <p:nvSpPr>
          <p:cNvPr id="3" name="Content Placeholder 2"/>
          <p:cNvSpPr>
            <a:spLocks noGrp="1"/>
          </p:cNvSpPr>
          <p:nvPr>
            <p:ph idx="4294967295"/>
          </p:nvPr>
        </p:nvSpPr>
        <p:spPr>
          <a:xfrm>
            <a:off x="205483" y="667820"/>
            <a:ext cx="8825501" cy="5869814"/>
          </a:xfrm>
        </p:spPr>
        <p:txBody>
          <a:bodyPr>
            <a:normAutofit/>
          </a:bodyPr>
          <a:lstStyle/>
          <a:p>
            <a:r>
              <a:rPr lang="en-US" sz="2000" dirty="0" smtClean="0"/>
              <a:t>Project schedules may require additional time and environmental commitments.</a:t>
            </a:r>
          </a:p>
          <a:p>
            <a:pPr algn="just"/>
            <a:r>
              <a:rPr lang="en-US" sz="2000" dirty="0" smtClean="0"/>
              <a:t>Mussel surveys and relocations may be required, and can only be done between May 1 and October 1, unless an exception is granted by ODNR and/or USFWS.  </a:t>
            </a:r>
          </a:p>
          <a:p>
            <a:pPr algn="just"/>
            <a:r>
              <a:rPr lang="en-US" sz="2000" dirty="0" smtClean="0"/>
              <a:t>To avoid formal consultation with USFWS, bridges may need to be re-designed to avoid in-stream work.</a:t>
            </a:r>
          </a:p>
          <a:p>
            <a:pPr algn="just"/>
            <a:r>
              <a:rPr lang="en-US" sz="2000" dirty="0" smtClean="0"/>
              <a:t>If formal consultation cannot be avoided, processing of the BA and BO can take up to 180 days, plus time to prepare reports.</a:t>
            </a:r>
          </a:p>
          <a:p>
            <a:pPr algn="just"/>
            <a:r>
              <a:rPr lang="en-US" sz="2000" dirty="0" smtClean="0"/>
              <a:t>Additional coordination may be needed to work out BMPs and construction timing to reduce possibility of impact to listed mussels.</a:t>
            </a:r>
          </a:p>
          <a:p>
            <a:pPr lvl="1" algn="just"/>
            <a:r>
              <a:rPr lang="en-US" sz="1800" dirty="0" smtClean="0"/>
              <a:t>May require collection of waste water.</a:t>
            </a:r>
          </a:p>
          <a:p>
            <a:pPr lvl="1" algn="just"/>
            <a:r>
              <a:rPr lang="en-US" sz="1800" dirty="0" smtClean="0"/>
              <a:t>May require silt fence or other storm-water BMPs, even on projects with less than one acre of land clearing.</a:t>
            </a:r>
          </a:p>
          <a:p>
            <a:pPr lvl="1" algn="just"/>
            <a:r>
              <a:rPr lang="en-US" sz="1800" dirty="0" smtClean="0"/>
              <a:t>May require exclusion fencing or other methods to delineate areas to avoid.</a:t>
            </a:r>
          </a:p>
          <a:p>
            <a:pPr lvl="1" algn="just"/>
            <a:r>
              <a:rPr lang="en-US" sz="1800" dirty="0" smtClean="0"/>
              <a:t>May require construction to occur during the low-flow period of the year.</a:t>
            </a:r>
          </a:p>
          <a:p>
            <a:pPr lvl="1" algn="just"/>
            <a:r>
              <a:rPr lang="en-US" sz="1800" dirty="0" smtClean="0"/>
              <a:t>Agencies often request to be invited to the pre-bid and pre-construction meetings.</a:t>
            </a:r>
          </a:p>
          <a:p>
            <a:pPr lvl="1" algn="just"/>
            <a:r>
              <a:rPr lang="en-US" sz="1800" b="1" dirty="0" smtClean="0"/>
              <a:t>Agencies often visit these sites to ensure </a:t>
            </a:r>
            <a:r>
              <a:rPr lang="en-US" sz="1800" b="1" dirty="0" smtClean="0"/>
              <a:t>compliance.</a:t>
            </a:r>
            <a:endParaRPr lang="en-US" sz="1800" b="1" dirty="0"/>
          </a:p>
        </p:txBody>
      </p:sp>
    </p:spTree>
    <p:extLst>
      <p:ext uri="{BB962C8B-B14F-4D97-AF65-F5344CB8AC3E}">
        <p14:creationId xmlns:p14="http://schemas.microsoft.com/office/powerpoint/2010/main" val="2179743204"/>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37064"/>
          </a:xfrm>
        </p:spPr>
        <p:txBody>
          <a:bodyPr>
            <a:normAutofit/>
          </a:bodyPr>
          <a:lstStyle/>
          <a:p>
            <a:pPr algn="ctr"/>
            <a:r>
              <a:rPr lang="en-US" sz="3600" b="1" dirty="0">
                <a:latin typeface="+mn-lt"/>
              </a:rPr>
              <a:t>Typical Commitments</a:t>
            </a:r>
            <a:endParaRPr lang="en-US" sz="3600" dirty="0">
              <a:solidFill>
                <a:schemeClr val="tx1"/>
              </a:solidFill>
              <a:effectLst/>
              <a:latin typeface="+mn-lt"/>
            </a:endParaRPr>
          </a:p>
        </p:txBody>
      </p:sp>
      <p:sp>
        <p:nvSpPr>
          <p:cNvPr id="3" name="Content Placeholder 2"/>
          <p:cNvSpPr>
            <a:spLocks noGrp="1"/>
          </p:cNvSpPr>
          <p:nvPr>
            <p:ph idx="1"/>
          </p:nvPr>
        </p:nvSpPr>
        <p:spPr>
          <a:xfrm>
            <a:off x="533400" y="1000975"/>
            <a:ext cx="8023302" cy="5384031"/>
          </a:xfrm>
        </p:spPr>
        <p:txBody>
          <a:bodyPr>
            <a:noAutofit/>
          </a:bodyPr>
          <a:lstStyle/>
          <a:p>
            <a:r>
              <a:rPr lang="en-US" sz="3200" dirty="0"/>
              <a:t>Demarcating project limits and adjacent aquatic resources to avoid unintended impacts</a:t>
            </a:r>
          </a:p>
          <a:p>
            <a:r>
              <a:rPr lang="en-US" sz="3200" dirty="0" smtClean="0"/>
              <a:t>Use </a:t>
            </a:r>
            <a:r>
              <a:rPr lang="en-US" sz="3200" dirty="0"/>
              <a:t>of native grasses and wildflowers for revegetating disturbed areas </a:t>
            </a:r>
            <a:endParaRPr lang="en-US" sz="3200" dirty="0" smtClean="0"/>
          </a:p>
          <a:p>
            <a:r>
              <a:rPr lang="en-US" sz="3200" dirty="0"/>
              <a:t>Depressed culvert inverts that allow for the free passage of aquatic </a:t>
            </a:r>
            <a:r>
              <a:rPr lang="en-US" sz="3200" dirty="0" smtClean="0"/>
              <a:t>fauna on new crossings</a:t>
            </a:r>
          </a:p>
          <a:p>
            <a:r>
              <a:rPr lang="en-US" sz="3200" dirty="0" smtClean="0"/>
              <a:t>Erosion and sedimentation control</a:t>
            </a:r>
          </a:p>
        </p:txBody>
      </p:sp>
    </p:spTree>
    <p:extLst>
      <p:ext uri="{BB962C8B-B14F-4D97-AF65-F5344CB8AC3E}">
        <p14:creationId xmlns:p14="http://schemas.microsoft.com/office/powerpoint/2010/main" val="1315079883"/>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9491"/>
            <a:ext cx="7886700" cy="868363"/>
          </a:xfrm>
        </p:spPr>
        <p:txBody>
          <a:bodyPr/>
          <a:lstStyle/>
          <a:p>
            <a:r>
              <a:rPr lang="en-US" b="1" dirty="0" smtClean="0">
                <a:latin typeface="+mn-lt"/>
              </a:rPr>
              <a:t>So why is this important?</a:t>
            </a:r>
            <a:endParaRPr lang="en-US" b="1" dirty="0">
              <a:latin typeface="+mn-lt"/>
            </a:endParaRPr>
          </a:p>
        </p:txBody>
      </p:sp>
      <p:pic>
        <p:nvPicPr>
          <p:cNvPr id="5" name="Picture 4"/>
          <p:cNvPicPr>
            <a:picLocks noChangeAspect="1"/>
          </p:cNvPicPr>
          <p:nvPr/>
        </p:nvPicPr>
        <p:blipFill>
          <a:blip r:embed="rId2"/>
          <a:stretch>
            <a:fillRect/>
          </a:stretch>
        </p:blipFill>
        <p:spPr>
          <a:xfrm>
            <a:off x="3136500" y="1037064"/>
            <a:ext cx="5780745" cy="4612018"/>
          </a:xfrm>
          <a:prstGeom prst="rect">
            <a:avLst/>
          </a:prstGeom>
        </p:spPr>
      </p:pic>
      <p:sp>
        <p:nvSpPr>
          <p:cNvPr id="6" name="Content Placeholder 5"/>
          <p:cNvSpPr>
            <a:spLocks noGrp="1"/>
          </p:cNvSpPr>
          <p:nvPr>
            <p:ph idx="1"/>
          </p:nvPr>
        </p:nvSpPr>
        <p:spPr>
          <a:xfrm>
            <a:off x="141004" y="947854"/>
            <a:ext cx="2995496" cy="4351338"/>
          </a:xfrm>
        </p:spPr>
        <p:txBody>
          <a:bodyPr/>
          <a:lstStyle/>
          <a:p>
            <a:r>
              <a:rPr lang="en-US" dirty="0" smtClean="0"/>
              <a:t>It’s the law.</a:t>
            </a:r>
          </a:p>
          <a:p>
            <a:r>
              <a:rPr lang="en-US" dirty="0" smtClean="0"/>
              <a:t>Failure to follow the law:</a:t>
            </a:r>
          </a:p>
          <a:p>
            <a:pPr lvl="1"/>
            <a:r>
              <a:rPr lang="en-US" dirty="0" smtClean="0"/>
              <a:t>Fines/Violations</a:t>
            </a:r>
          </a:p>
          <a:p>
            <a:pPr lvl="1"/>
            <a:r>
              <a:rPr lang="en-US" dirty="0" smtClean="0"/>
              <a:t>Loss of Federal funds $$</a:t>
            </a:r>
          </a:p>
          <a:p>
            <a:pPr lvl="1"/>
            <a:r>
              <a:rPr lang="en-US" dirty="0" smtClean="0"/>
              <a:t>Jail/Criminal charges</a:t>
            </a:r>
          </a:p>
          <a:p>
            <a:r>
              <a:rPr lang="en-US" dirty="0" smtClean="0"/>
              <a:t>Would you rather catch </a:t>
            </a:r>
            <a:r>
              <a:rPr lang="en-US" dirty="0" smtClean="0"/>
              <a:t>this? </a:t>
            </a:r>
            <a:endParaRPr lang="en-US" dirty="0"/>
          </a:p>
        </p:txBody>
      </p:sp>
      <p:sp>
        <p:nvSpPr>
          <p:cNvPr id="7" name="Right Arrow 6"/>
          <p:cNvSpPr/>
          <p:nvPr/>
        </p:nvSpPr>
        <p:spPr>
          <a:xfrm rot="20503858">
            <a:off x="1037063" y="5018049"/>
            <a:ext cx="1616927" cy="7202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641893"/>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99" y="264766"/>
            <a:ext cx="7886700" cy="660786"/>
          </a:xfrm>
        </p:spPr>
        <p:txBody>
          <a:bodyPr>
            <a:normAutofit fontScale="90000"/>
          </a:bodyPr>
          <a:lstStyle/>
          <a:p>
            <a:r>
              <a:rPr lang="en-US" b="1" dirty="0">
                <a:latin typeface="+mn-lt"/>
              </a:rPr>
              <a:t>So why is this important?</a:t>
            </a:r>
            <a:endParaRPr lang="en-US" dirty="0">
              <a:latin typeface="+mn-lt"/>
            </a:endParaRPr>
          </a:p>
        </p:txBody>
      </p:sp>
      <p:pic>
        <p:nvPicPr>
          <p:cNvPr id="4" name="Content Placeholder 3"/>
          <p:cNvPicPr>
            <a:picLocks noGrp="1" noChangeAspect="1"/>
          </p:cNvPicPr>
          <p:nvPr>
            <p:ph idx="1"/>
          </p:nvPr>
        </p:nvPicPr>
        <p:blipFill>
          <a:blip r:embed="rId2"/>
          <a:stretch>
            <a:fillRect/>
          </a:stretch>
        </p:blipFill>
        <p:spPr>
          <a:xfrm>
            <a:off x="5087595" y="1126273"/>
            <a:ext cx="3883336" cy="4904603"/>
          </a:xfrm>
          <a:prstGeom prst="rect">
            <a:avLst/>
          </a:prstGeom>
        </p:spPr>
      </p:pic>
      <p:sp>
        <p:nvSpPr>
          <p:cNvPr id="6" name="Content Placeholder 5"/>
          <p:cNvSpPr txBox="1">
            <a:spLocks/>
          </p:cNvSpPr>
          <p:nvPr/>
        </p:nvSpPr>
        <p:spPr>
          <a:xfrm>
            <a:off x="141003" y="947853"/>
            <a:ext cx="4946592" cy="49511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Suspended </a:t>
            </a:r>
            <a:r>
              <a:rPr lang="en-US" dirty="0" smtClean="0"/>
              <a:t>solids:</a:t>
            </a:r>
          </a:p>
          <a:p>
            <a:pPr lvl="1"/>
            <a:r>
              <a:rPr lang="en-US" dirty="0" smtClean="0"/>
              <a:t>reduce sunlight penetration </a:t>
            </a:r>
            <a:r>
              <a:rPr lang="en-US" dirty="0"/>
              <a:t>needed for </a:t>
            </a:r>
            <a:r>
              <a:rPr lang="en-US" dirty="0" smtClean="0"/>
              <a:t>aquatic plants</a:t>
            </a:r>
            <a:r>
              <a:rPr lang="en-US" dirty="0"/>
              <a:t>, reduce survival rates for </a:t>
            </a:r>
            <a:r>
              <a:rPr lang="en-US" dirty="0" smtClean="0"/>
              <a:t>fish eggs</a:t>
            </a:r>
            <a:r>
              <a:rPr lang="en-US" dirty="0"/>
              <a:t>, interfere with </a:t>
            </a:r>
            <a:r>
              <a:rPr lang="en-US" dirty="0" smtClean="0"/>
              <a:t>fish feeding habits</a:t>
            </a:r>
            <a:r>
              <a:rPr lang="en-US" dirty="0"/>
              <a:t>, and </a:t>
            </a:r>
            <a:endParaRPr lang="en-US" dirty="0" smtClean="0"/>
          </a:p>
          <a:p>
            <a:pPr lvl="1"/>
            <a:r>
              <a:rPr lang="en-US" dirty="0" smtClean="0"/>
              <a:t>clog </a:t>
            </a:r>
            <a:r>
              <a:rPr lang="en-US" dirty="0"/>
              <a:t>and </a:t>
            </a:r>
            <a:r>
              <a:rPr lang="en-US" dirty="0" smtClean="0"/>
              <a:t>damage fish </a:t>
            </a:r>
            <a:r>
              <a:rPr lang="en-US" dirty="0"/>
              <a:t>gills which increases risk </a:t>
            </a:r>
            <a:r>
              <a:rPr lang="en-US" dirty="0" smtClean="0"/>
              <a:t>of infection </a:t>
            </a:r>
            <a:r>
              <a:rPr lang="en-US" dirty="0"/>
              <a:t>and disease.</a:t>
            </a:r>
          </a:p>
          <a:p>
            <a:r>
              <a:rPr lang="en-US" dirty="0"/>
              <a:t>Sediment </a:t>
            </a:r>
            <a:r>
              <a:rPr lang="en-US" dirty="0" smtClean="0"/>
              <a:t>deposits:</a:t>
            </a:r>
          </a:p>
          <a:p>
            <a:pPr lvl="1"/>
            <a:r>
              <a:rPr lang="en-US" dirty="0" smtClean="0"/>
              <a:t>destroy fish spawning areas</a:t>
            </a:r>
            <a:r>
              <a:rPr lang="en-US" dirty="0"/>
              <a:t>, resulting </a:t>
            </a:r>
            <a:r>
              <a:rPr lang="en-US" dirty="0" smtClean="0"/>
              <a:t>in the </a:t>
            </a:r>
            <a:r>
              <a:rPr lang="en-US" dirty="0"/>
              <a:t>loss of </a:t>
            </a:r>
            <a:r>
              <a:rPr lang="en-US" dirty="0" smtClean="0"/>
              <a:t>sensitive or </a:t>
            </a:r>
            <a:r>
              <a:rPr lang="en-US" dirty="0"/>
              <a:t>threatened </a:t>
            </a:r>
            <a:r>
              <a:rPr lang="en-US" dirty="0" smtClean="0"/>
              <a:t>fish species</a:t>
            </a:r>
            <a:r>
              <a:rPr lang="en-US" dirty="0"/>
              <a:t>, </a:t>
            </a:r>
            <a:r>
              <a:rPr lang="en-US" dirty="0" smtClean="0"/>
              <a:t>adversely impact aquatic quality.</a:t>
            </a:r>
            <a:endParaRPr lang="en-US" dirty="0"/>
          </a:p>
        </p:txBody>
      </p:sp>
      <p:sp>
        <p:nvSpPr>
          <p:cNvPr id="7" name="Right Arrow 6"/>
          <p:cNvSpPr/>
          <p:nvPr/>
        </p:nvSpPr>
        <p:spPr>
          <a:xfrm>
            <a:off x="4885839" y="3855856"/>
            <a:ext cx="1616927" cy="7202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155127"/>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99" y="264766"/>
            <a:ext cx="7886700" cy="660786"/>
          </a:xfrm>
        </p:spPr>
        <p:txBody>
          <a:bodyPr>
            <a:normAutofit fontScale="90000"/>
          </a:bodyPr>
          <a:lstStyle/>
          <a:p>
            <a:r>
              <a:rPr lang="en-US" b="1" dirty="0">
                <a:latin typeface="+mn-lt"/>
              </a:rPr>
              <a:t>So why is this important?</a:t>
            </a:r>
            <a:endParaRPr lang="en-US"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24" y="1248935"/>
            <a:ext cx="3685684" cy="4326673"/>
          </a:xfrm>
          <a:prstGeom prst="rect">
            <a:avLst/>
          </a:prstGeom>
        </p:spPr>
      </p:pic>
      <p:pic>
        <p:nvPicPr>
          <p:cNvPr id="8" name="Picture 7"/>
          <p:cNvPicPr>
            <a:picLocks noChangeAspect="1"/>
          </p:cNvPicPr>
          <p:nvPr/>
        </p:nvPicPr>
        <p:blipFill>
          <a:blip r:embed="rId3"/>
          <a:stretch>
            <a:fillRect/>
          </a:stretch>
        </p:blipFill>
        <p:spPr>
          <a:xfrm>
            <a:off x="5371636" y="1682365"/>
            <a:ext cx="3132563" cy="2390640"/>
          </a:xfrm>
          <a:prstGeom prst="rect">
            <a:avLst/>
          </a:prstGeom>
        </p:spPr>
      </p:pic>
      <p:sp>
        <p:nvSpPr>
          <p:cNvPr id="7" name="Right Arrow 6"/>
          <p:cNvSpPr/>
          <p:nvPr/>
        </p:nvSpPr>
        <p:spPr>
          <a:xfrm rot="18495325">
            <a:off x="4777375" y="2610988"/>
            <a:ext cx="2167306" cy="1602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735462"/>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533399" y="228601"/>
            <a:ext cx="8086726" cy="715963"/>
          </a:xfrm>
        </p:spPr>
        <p:txBody>
          <a:bodyPr>
            <a:noAutofit/>
          </a:bodyPr>
          <a:lstStyle/>
          <a:p>
            <a:pPr eaLnBrk="1" hangingPunct="1">
              <a:defRPr/>
            </a:pPr>
            <a:r>
              <a:rPr lang="en-US" sz="3200" b="1" dirty="0" smtClean="0">
                <a:solidFill>
                  <a:schemeClr val="tx1"/>
                </a:solidFill>
                <a:effectLst/>
                <a:latin typeface="+mn-lt"/>
              </a:rPr>
              <a:t>Indiana Bat/NLE Bat Habitat Characterization</a:t>
            </a:r>
          </a:p>
        </p:txBody>
      </p:sp>
      <p:pic>
        <p:nvPicPr>
          <p:cNvPr id="23556" name="Picture 5" descr="IMGP04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25" y="1495425"/>
            <a:ext cx="2857500" cy="3810000"/>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3557" name="Text Box 6"/>
          <p:cNvSpPr txBox="1">
            <a:spLocks noChangeArrowheads="1"/>
          </p:cNvSpPr>
          <p:nvPr/>
        </p:nvSpPr>
        <p:spPr bwMode="auto">
          <a:xfrm>
            <a:off x="5562600" y="53340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dirty="0">
                <a:solidFill>
                  <a:schemeClr val="tx2">
                    <a:lumMod val="50000"/>
                  </a:schemeClr>
                </a:solidFill>
                <a:latin typeface="Rockwell"/>
              </a:rPr>
              <a:t>Dead snag with peeling bark near Big Darby Creek.</a:t>
            </a:r>
          </a:p>
        </p:txBody>
      </p:sp>
      <p:sp>
        <p:nvSpPr>
          <p:cNvPr id="9" name="Content Placeholder 2"/>
          <p:cNvSpPr txBox="1">
            <a:spLocks/>
          </p:cNvSpPr>
          <p:nvPr/>
        </p:nvSpPr>
        <p:spPr>
          <a:xfrm>
            <a:off x="178420" y="944564"/>
            <a:ext cx="5384179" cy="5684836"/>
          </a:xfrm>
          <a:prstGeom prst="rect">
            <a:avLst/>
          </a:prstGeom>
        </p:spPr>
        <p:txBody>
          <a:bodyPr>
            <a:normAutofit/>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fontAlgn="base">
              <a:spcBef>
                <a:spcPct val="50000"/>
              </a:spcBef>
              <a:spcAft>
                <a:spcPct val="0"/>
              </a:spcAft>
              <a:buClr>
                <a:srgbClr val="72A376"/>
              </a:buClr>
            </a:pPr>
            <a:r>
              <a:rPr lang="en-US" sz="2800" b="1" dirty="0" smtClean="0">
                <a:solidFill>
                  <a:schemeClr val="accent5">
                    <a:lumMod val="50000"/>
                  </a:schemeClr>
                </a:solidFill>
              </a:rPr>
              <a:t>Suitable </a:t>
            </a:r>
            <a:r>
              <a:rPr lang="en-US" sz="2800" b="1" dirty="0">
                <a:solidFill>
                  <a:schemeClr val="accent5">
                    <a:lumMod val="50000"/>
                  </a:schemeClr>
                </a:solidFill>
              </a:rPr>
              <a:t>W</a:t>
            </a:r>
            <a:r>
              <a:rPr lang="en-US" sz="2800" b="1" dirty="0" smtClean="0">
                <a:solidFill>
                  <a:schemeClr val="accent5">
                    <a:lumMod val="50000"/>
                  </a:schemeClr>
                </a:solidFill>
              </a:rPr>
              <a:t>ooded </a:t>
            </a:r>
            <a:r>
              <a:rPr lang="en-US" sz="2800" b="1" dirty="0">
                <a:solidFill>
                  <a:schemeClr val="accent5">
                    <a:lumMod val="50000"/>
                  </a:schemeClr>
                </a:solidFill>
              </a:rPr>
              <a:t>H</a:t>
            </a:r>
            <a:r>
              <a:rPr lang="en-US" sz="2800" b="1" dirty="0" smtClean="0">
                <a:solidFill>
                  <a:schemeClr val="accent5">
                    <a:lumMod val="50000"/>
                  </a:schemeClr>
                </a:solidFill>
              </a:rPr>
              <a:t>abitat</a:t>
            </a:r>
          </a:p>
          <a:p>
            <a:pPr lvl="1" fontAlgn="base">
              <a:spcBef>
                <a:spcPct val="50000"/>
              </a:spcBef>
              <a:spcAft>
                <a:spcPct val="0"/>
              </a:spcAft>
              <a:buClr>
                <a:srgbClr val="B0CCB0"/>
              </a:buClr>
            </a:pPr>
            <a:r>
              <a:rPr lang="en-US" sz="2800" dirty="0"/>
              <a:t>Any tree covered area that is </a:t>
            </a:r>
            <a:r>
              <a:rPr lang="en-US" sz="2800" dirty="0" smtClean="0"/>
              <a:t>0.5 ac </a:t>
            </a:r>
            <a:r>
              <a:rPr lang="en-US" sz="2800" dirty="0"/>
              <a:t>or larger, containing any potential roosts (i.e., live trees and/or snags ≥3 inches </a:t>
            </a:r>
            <a:r>
              <a:rPr lang="en-US" sz="2800" dirty="0" err="1"/>
              <a:t>dbh</a:t>
            </a:r>
            <a:r>
              <a:rPr lang="en-US" sz="2800" dirty="0"/>
              <a:t> that have exfoliating bark, cracks, crevices, and/or cavities) </a:t>
            </a:r>
            <a:r>
              <a:rPr lang="en-US" sz="2800" b="1" dirty="0"/>
              <a:t>greater than </a:t>
            </a:r>
            <a:r>
              <a:rPr lang="en-US" sz="2800" b="1" dirty="0" smtClean="0"/>
              <a:t>13 </a:t>
            </a:r>
            <a:r>
              <a:rPr lang="en-US" sz="2800" b="1" dirty="0" err="1" smtClean="0"/>
              <a:t>ft</a:t>
            </a:r>
            <a:r>
              <a:rPr lang="en-US" sz="2800" b="1" dirty="0" smtClean="0"/>
              <a:t> </a:t>
            </a:r>
            <a:r>
              <a:rPr lang="en-US" sz="2800" b="1" dirty="0"/>
              <a:t>tall and at least </a:t>
            </a:r>
            <a:r>
              <a:rPr lang="en-US" sz="2800" b="1" dirty="0" smtClean="0"/>
              <a:t>3 in </a:t>
            </a:r>
            <a:r>
              <a:rPr lang="en-US" sz="2800" b="1" dirty="0" err="1" smtClean="0"/>
              <a:t>dbh</a:t>
            </a:r>
            <a:endParaRPr lang="en-US" sz="2800" b="1" dirty="0">
              <a:solidFill>
                <a:schemeClr val="accent5">
                  <a:lumMod val="50000"/>
                </a:schemeClr>
              </a:solidFill>
            </a:endParaRPr>
          </a:p>
        </p:txBody>
      </p:sp>
    </p:spTree>
    <p:extLst>
      <p:ext uri="{BB962C8B-B14F-4D97-AF65-F5344CB8AC3E}">
        <p14:creationId xmlns:p14="http://schemas.microsoft.com/office/powerpoint/2010/main" val="442856045"/>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814736" y="122237"/>
            <a:ext cx="9144000" cy="715963"/>
          </a:xfrm>
        </p:spPr>
        <p:txBody>
          <a:bodyPr>
            <a:normAutofit/>
          </a:bodyPr>
          <a:lstStyle/>
          <a:p>
            <a:pPr eaLnBrk="1" hangingPunct="1">
              <a:defRPr/>
            </a:pPr>
            <a:r>
              <a:rPr lang="en-US" sz="3200" b="1" dirty="0" smtClean="0">
                <a:solidFill>
                  <a:schemeClr val="tx1"/>
                </a:solidFill>
                <a:effectLst/>
                <a:latin typeface="+mn-lt"/>
              </a:rPr>
              <a:t>Potential Maternity Roosts</a:t>
            </a:r>
          </a:p>
        </p:txBody>
      </p:sp>
      <p:sp>
        <p:nvSpPr>
          <p:cNvPr id="10" name="Content Placeholder 2"/>
          <p:cNvSpPr txBox="1">
            <a:spLocks/>
          </p:cNvSpPr>
          <p:nvPr/>
        </p:nvSpPr>
        <p:spPr>
          <a:xfrm>
            <a:off x="671436" y="952500"/>
            <a:ext cx="5021262" cy="4943493"/>
          </a:xfrm>
          <a:prstGeom prst="rect">
            <a:avLst/>
          </a:prstGeom>
        </p:spPr>
        <p:txBody>
          <a:bodyPr>
            <a:normAutofit fontScale="92500" lnSpcReduction="10000"/>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fontAlgn="base">
              <a:spcBef>
                <a:spcPct val="50000"/>
              </a:spcBef>
              <a:spcAft>
                <a:spcPct val="0"/>
              </a:spcAft>
              <a:buClr>
                <a:srgbClr val="72A376"/>
              </a:buClr>
            </a:pPr>
            <a:r>
              <a:rPr lang="en-US" sz="2800" dirty="0">
                <a:solidFill>
                  <a:schemeClr val="accent5">
                    <a:lumMod val="50000"/>
                  </a:schemeClr>
                </a:solidFill>
              </a:rPr>
              <a:t>Large Trees, 16” </a:t>
            </a:r>
            <a:r>
              <a:rPr lang="en-US" sz="2800" dirty="0" err="1">
                <a:solidFill>
                  <a:schemeClr val="accent5">
                    <a:lumMod val="50000"/>
                  </a:schemeClr>
                </a:solidFill>
              </a:rPr>
              <a:t>dbh</a:t>
            </a:r>
            <a:r>
              <a:rPr lang="en-US" sz="2800" dirty="0">
                <a:solidFill>
                  <a:schemeClr val="accent5">
                    <a:lumMod val="50000"/>
                  </a:schemeClr>
                </a:solidFill>
              </a:rPr>
              <a:t> or larger</a:t>
            </a:r>
          </a:p>
          <a:p>
            <a:pPr fontAlgn="base">
              <a:spcBef>
                <a:spcPct val="50000"/>
              </a:spcBef>
              <a:spcAft>
                <a:spcPct val="0"/>
              </a:spcAft>
              <a:buClr>
                <a:srgbClr val="72A376"/>
              </a:buClr>
            </a:pPr>
            <a:r>
              <a:rPr lang="en-US" sz="2800" dirty="0" smtClean="0">
                <a:solidFill>
                  <a:schemeClr val="accent5">
                    <a:lumMod val="50000"/>
                  </a:schemeClr>
                </a:solidFill>
              </a:rPr>
              <a:t>Solar </a:t>
            </a:r>
            <a:r>
              <a:rPr lang="en-US" sz="2800" dirty="0">
                <a:solidFill>
                  <a:schemeClr val="accent5">
                    <a:lumMod val="50000"/>
                  </a:schemeClr>
                </a:solidFill>
              </a:rPr>
              <a:t>Exposure</a:t>
            </a:r>
          </a:p>
          <a:p>
            <a:pPr fontAlgn="base">
              <a:spcBef>
                <a:spcPct val="50000"/>
              </a:spcBef>
              <a:spcAft>
                <a:spcPct val="0"/>
              </a:spcAft>
              <a:buClr>
                <a:srgbClr val="72A376"/>
              </a:buClr>
            </a:pPr>
            <a:r>
              <a:rPr lang="en-US" sz="2800" dirty="0" smtClean="0">
                <a:solidFill>
                  <a:schemeClr val="accent5">
                    <a:lumMod val="50000"/>
                  </a:schemeClr>
                </a:solidFill>
              </a:rPr>
              <a:t>Limbs </a:t>
            </a:r>
            <a:r>
              <a:rPr lang="en-US" sz="2800" dirty="0">
                <a:solidFill>
                  <a:schemeClr val="accent5">
                    <a:lumMod val="50000"/>
                  </a:schemeClr>
                </a:solidFill>
              </a:rPr>
              <a:t>with habitat, 8” dia.</a:t>
            </a:r>
          </a:p>
          <a:p>
            <a:pPr fontAlgn="base">
              <a:spcBef>
                <a:spcPct val="50000"/>
              </a:spcBef>
              <a:spcAft>
                <a:spcPct val="0"/>
              </a:spcAft>
              <a:buClr>
                <a:srgbClr val="72A376"/>
              </a:buClr>
            </a:pPr>
            <a:r>
              <a:rPr lang="en-US" sz="2800" dirty="0" smtClean="0">
                <a:solidFill>
                  <a:schemeClr val="accent5">
                    <a:lumMod val="50000"/>
                  </a:schemeClr>
                </a:solidFill>
              </a:rPr>
              <a:t>Located </a:t>
            </a:r>
            <a:r>
              <a:rPr lang="en-US" sz="2800" dirty="0">
                <a:solidFill>
                  <a:schemeClr val="accent5">
                    <a:lumMod val="50000"/>
                  </a:schemeClr>
                </a:solidFill>
              </a:rPr>
              <a:t>in </a:t>
            </a:r>
            <a:r>
              <a:rPr lang="en-US" sz="2800" dirty="0" smtClean="0">
                <a:solidFill>
                  <a:schemeClr val="accent5">
                    <a:lumMod val="50000"/>
                  </a:schemeClr>
                </a:solidFill>
              </a:rPr>
              <a:t>woodlots </a:t>
            </a:r>
            <a:r>
              <a:rPr lang="en-US" sz="2800" dirty="0">
                <a:solidFill>
                  <a:schemeClr val="accent5">
                    <a:lumMod val="50000"/>
                  </a:schemeClr>
                </a:solidFill>
              </a:rPr>
              <a:t>or </a:t>
            </a:r>
            <a:r>
              <a:rPr lang="en-US" sz="2800" dirty="0" smtClean="0">
                <a:solidFill>
                  <a:schemeClr val="accent5">
                    <a:lumMod val="50000"/>
                  </a:schemeClr>
                </a:solidFill>
              </a:rPr>
              <a:t>fence  rows or </a:t>
            </a:r>
            <a:r>
              <a:rPr lang="en-US" sz="2800" dirty="0">
                <a:solidFill>
                  <a:schemeClr val="accent5">
                    <a:lumMod val="50000"/>
                  </a:schemeClr>
                </a:solidFill>
              </a:rPr>
              <a:t>within </a:t>
            </a:r>
            <a:r>
              <a:rPr lang="en-US" sz="2800" dirty="0" smtClean="0">
                <a:solidFill>
                  <a:schemeClr val="accent5">
                    <a:lumMod val="50000"/>
                  </a:schemeClr>
                </a:solidFill>
              </a:rPr>
              <a:t>1000 feet </a:t>
            </a:r>
            <a:r>
              <a:rPr lang="en-US" sz="2800" dirty="0">
                <a:solidFill>
                  <a:schemeClr val="accent5">
                    <a:lumMod val="50000"/>
                  </a:schemeClr>
                </a:solidFill>
              </a:rPr>
              <a:t>of </a:t>
            </a:r>
            <a:r>
              <a:rPr lang="en-US" sz="2800" dirty="0" smtClean="0">
                <a:solidFill>
                  <a:schemeClr val="accent5">
                    <a:lumMod val="50000"/>
                  </a:schemeClr>
                </a:solidFill>
              </a:rPr>
              <a:t>wooded areas.</a:t>
            </a:r>
            <a:endParaRPr lang="en-US" sz="2800" dirty="0">
              <a:solidFill>
                <a:schemeClr val="accent5">
                  <a:lumMod val="50000"/>
                </a:schemeClr>
              </a:solidFill>
            </a:endParaRPr>
          </a:p>
          <a:p>
            <a:pPr fontAlgn="base">
              <a:spcBef>
                <a:spcPct val="50000"/>
              </a:spcBef>
              <a:spcAft>
                <a:spcPct val="0"/>
              </a:spcAft>
              <a:buClr>
                <a:srgbClr val="72A376"/>
              </a:buClr>
            </a:pPr>
            <a:r>
              <a:rPr lang="en-US" sz="2800" dirty="0" smtClean="0">
                <a:solidFill>
                  <a:schemeClr val="accent5">
                    <a:lumMod val="50000"/>
                  </a:schemeClr>
                </a:solidFill>
              </a:rPr>
              <a:t>Will only need to identify PMRTs when tree removal will occur greater than 100 feet from the roadway or if we can’t meet the cutting restriction dates.</a:t>
            </a:r>
            <a:endParaRPr lang="en-US" sz="2800" dirty="0">
              <a:solidFill>
                <a:schemeClr val="accent5">
                  <a:lumMod val="50000"/>
                </a:schemeClr>
              </a:solidFill>
            </a:endParaRPr>
          </a:p>
          <a:p>
            <a:pPr fontAlgn="base">
              <a:spcAft>
                <a:spcPct val="0"/>
              </a:spcAft>
              <a:buClr>
                <a:srgbClr val="72A376"/>
              </a:buClr>
            </a:pPr>
            <a:endParaRPr lang="en-US" dirty="0">
              <a:solidFill>
                <a:schemeClr val="accent5">
                  <a:lumMod val="50000"/>
                </a:schemeClr>
              </a:solidFill>
            </a:endParaRPr>
          </a:p>
        </p:txBody>
      </p:sp>
      <p:pic>
        <p:nvPicPr>
          <p:cNvPr id="2" name="Picture 1"/>
          <p:cNvPicPr>
            <a:picLocks noChangeAspect="1"/>
          </p:cNvPicPr>
          <p:nvPr/>
        </p:nvPicPr>
        <p:blipFill>
          <a:blip r:embed="rId2"/>
          <a:stretch>
            <a:fillRect/>
          </a:stretch>
        </p:blipFill>
        <p:spPr>
          <a:xfrm>
            <a:off x="5817219" y="122237"/>
            <a:ext cx="2869581" cy="5888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2980133"/>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533399" y="228601"/>
            <a:ext cx="8086726" cy="715963"/>
          </a:xfrm>
        </p:spPr>
        <p:txBody>
          <a:bodyPr>
            <a:noAutofit/>
          </a:bodyPr>
          <a:lstStyle/>
          <a:p>
            <a:pPr eaLnBrk="1" hangingPunct="1">
              <a:defRPr/>
            </a:pPr>
            <a:r>
              <a:rPr lang="en-US" sz="3200" b="1" dirty="0" smtClean="0">
                <a:solidFill>
                  <a:schemeClr val="tx1"/>
                </a:solidFill>
                <a:effectLst/>
                <a:latin typeface="+mn-lt"/>
              </a:rPr>
              <a:t>Indiana Bat/NLE Bat Habitat Characterization</a:t>
            </a:r>
          </a:p>
        </p:txBody>
      </p:sp>
      <p:sp>
        <p:nvSpPr>
          <p:cNvPr id="9" name="Content Placeholder 2"/>
          <p:cNvSpPr txBox="1">
            <a:spLocks/>
          </p:cNvSpPr>
          <p:nvPr/>
        </p:nvSpPr>
        <p:spPr>
          <a:xfrm>
            <a:off x="533399" y="821900"/>
            <a:ext cx="8086725" cy="5684836"/>
          </a:xfrm>
          <a:prstGeom prst="rect">
            <a:avLst/>
          </a:prstGeom>
        </p:spPr>
        <p:txBody>
          <a:bodyPr>
            <a:normAutofit/>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fontAlgn="base">
              <a:spcBef>
                <a:spcPct val="50000"/>
              </a:spcBef>
              <a:spcAft>
                <a:spcPct val="0"/>
              </a:spcAft>
              <a:buClr>
                <a:srgbClr val="72A376"/>
              </a:buClr>
            </a:pPr>
            <a:r>
              <a:rPr lang="en-US" sz="2800" b="1" dirty="0" smtClean="0">
                <a:solidFill>
                  <a:schemeClr val="accent5">
                    <a:lumMod val="50000"/>
                  </a:schemeClr>
                </a:solidFill>
              </a:rPr>
              <a:t>Suitable </a:t>
            </a:r>
            <a:r>
              <a:rPr lang="en-US" sz="2800" b="1" dirty="0">
                <a:solidFill>
                  <a:schemeClr val="accent5">
                    <a:lumMod val="50000"/>
                  </a:schemeClr>
                </a:solidFill>
              </a:rPr>
              <a:t>W</a:t>
            </a:r>
            <a:r>
              <a:rPr lang="en-US" sz="2800" b="1" dirty="0" smtClean="0">
                <a:solidFill>
                  <a:schemeClr val="accent5">
                    <a:lumMod val="50000"/>
                  </a:schemeClr>
                </a:solidFill>
              </a:rPr>
              <a:t>ooded </a:t>
            </a:r>
            <a:r>
              <a:rPr lang="en-US" sz="2800" b="1" dirty="0">
                <a:solidFill>
                  <a:schemeClr val="accent5">
                    <a:lumMod val="50000"/>
                  </a:schemeClr>
                </a:solidFill>
              </a:rPr>
              <a:t>H</a:t>
            </a:r>
            <a:r>
              <a:rPr lang="en-US" sz="2800" b="1" dirty="0" smtClean="0">
                <a:solidFill>
                  <a:schemeClr val="accent5">
                    <a:lumMod val="50000"/>
                  </a:schemeClr>
                </a:solidFill>
              </a:rPr>
              <a:t>abitat</a:t>
            </a:r>
          </a:p>
          <a:p>
            <a:pPr lvl="1" fontAlgn="base">
              <a:spcBef>
                <a:spcPct val="50000"/>
              </a:spcBef>
              <a:spcAft>
                <a:spcPct val="0"/>
              </a:spcAft>
              <a:buClr>
                <a:srgbClr val="B0CCB0"/>
              </a:buClr>
            </a:pPr>
            <a:r>
              <a:rPr lang="en-US" sz="2800" dirty="0">
                <a:solidFill>
                  <a:schemeClr val="accent5">
                    <a:lumMod val="50000"/>
                  </a:schemeClr>
                </a:solidFill>
              </a:rPr>
              <a:t>Any tree covered area that is </a:t>
            </a:r>
            <a:r>
              <a:rPr lang="en-US" sz="2800" dirty="0" smtClean="0">
                <a:solidFill>
                  <a:schemeClr val="accent5">
                    <a:lumMod val="50000"/>
                  </a:schemeClr>
                </a:solidFill>
              </a:rPr>
              <a:t>0.5 ac </a:t>
            </a:r>
            <a:r>
              <a:rPr lang="en-US" sz="2800" dirty="0">
                <a:solidFill>
                  <a:schemeClr val="accent5">
                    <a:lumMod val="50000"/>
                  </a:schemeClr>
                </a:solidFill>
              </a:rPr>
              <a:t>or larger, containing any potential </a:t>
            </a:r>
            <a:r>
              <a:rPr lang="en-US" sz="2800" dirty="0" smtClean="0">
                <a:solidFill>
                  <a:schemeClr val="accent5">
                    <a:lumMod val="50000"/>
                  </a:schemeClr>
                </a:solidFill>
              </a:rPr>
              <a:t>roosts, </a:t>
            </a:r>
            <a:r>
              <a:rPr lang="en-US" sz="2800" b="1" dirty="0">
                <a:solidFill>
                  <a:schemeClr val="accent5">
                    <a:lumMod val="50000"/>
                  </a:schemeClr>
                </a:solidFill>
              </a:rPr>
              <a:t>OR</a:t>
            </a:r>
            <a:r>
              <a:rPr lang="en-US" sz="2800" dirty="0">
                <a:solidFill>
                  <a:schemeClr val="accent5">
                    <a:lumMod val="50000"/>
                  </a:schemeClr>
                </a:solidFill>
              </a:rPr>
              <a:t> any patch of trees with these characteristics that is less than ½ acre in size but is within 1,000 feet </a:t>
            </a:r>
            <a:r>
              <a:rPr lang="en-US" sz="2800" dirty="0" smtClean="0">
                <a:solidFill>
                  <a:schemeClr val="accent5">
                    <a:lumMod val="50000"/>
                  </a:schemeClr>
                </a:solidFill>
              </a:rPr>
              <a:t>of a Potential Maternity Roost Tree (PMRT) or </a:t>
            </a:r>
            <a:r>
              <a:rPr lang="en-US" sz="2800" dirty="0">
                <a:solidFill>
                  <a:schemeClr val="accent5">
                    <a:lumMod val="50000"/>
                  </a:schemeClr>
                </a:solidFill>
              </a:rPr>
              <a:t>any patch of wooded riparian buffer.  </a:t>
            </a:r>
            <a:endParaRPr lang="en-US" sz="2800" dirty="0" smtClean="0">
              <a:solidFill>
                <a:schemeClr val="accent5">
                  <a:lumMod val="50000"/>
                </a:schemeClr>
              </a:solidFill>
            </a:endParaRPr>
          </a:p>
          <a:p>
            <a:pPr lvl="1" fontAlgn="base">
              <a:spcBef>
                <a:spcPct val="50000"/>
              </a:spcBef>
              <a:spcAft>
                <a:spcPct val="0"/>
              </a:spcAft>
              <a:buClr>
                <a:srgbClr val="B0CCB0"/>
              </a:buClr>
            </a:pPr>
            <a:r>
              <a:rPr lang="en-US" sz="2800" dirty="0" smtClean="0"/>
              <a:t>It </a:t>
            </a:r>
            <a:r>
              <a:rPr lang="en-US" sz="2800" dirty="0"/>
              <a:t>is important to note that the entire tree covered area – i.e., </a:t>
            </a:r>
            <a:r>
              <a:rPr lang="en-US" sz="3200" b="1" dirty="0"/>
              <a:t>all trees</a:t>
            </a:r>
            <a:r>
              <a:rPr lang="en-US" sz="2800" dirty="0"/>
              <a:t>, not just the trees with roost characteristics – are considered SWH if this definition is met</a:t>
            </a:r>
            <a:r>
              <a:rPr lang="en-US" sz="2800" dirty="0" smtClean="0"/>
              <a:t>.</a:t>
            </a:r>
            <a:endParaRPr lang="en-US" sz="2800" dirty="0">
              <a:solidFill>
                <a:schemeClr val="accent5">
                  <a:lumMod val="50000"/>
                </a:schemeClr>
              </a:solidFill>
            </a:endParaRPr>
          </a:p>
        </p:txBody>
      </p:sp>
    </p:spTree>
    <p:extLst>
      <p:ext uri="{BB962C8B-B14F-4D97-AF65-F5344CB8AC3E}">
        <p14:creationId xmlns:p14="http://schemas.microsoft.com/office/powerpoint/2010/main" val="944561718"/>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37064"/>
          </a:xfrm>
        </p:spPr>
        <p:txBody>
          <a:bodyPr>
            <a:normAutofit/>
          </a:bodyPr>
          <a:lstStyle/>
          <a:p>
            <a:pPr algn="ctr"/>
            <a:r>
              <a:rPr lang="en-US" sz="3600" b="1" dirty="0">
                <a:latin typeface="+mn-lt"/>
              </a:rPr>
              <a:t>Typical Commitments</a:t>
            </a:r>
          </a:p>
        </p:txBody>
      </p:sp>
      <p:sp>
        <p:nvSpPr>
          <p:cNvPr id="3" name="Content Placeholder 2"/>
          <p:cNvSpPr>
            <a:spLocks noGrp="1"/>
          </p:cNvSpPr>
          <p:nvPr>
            <p:ph idx="1"/>
          </p:nvPr>
        </p:nvSpPr>
        <p:spPr>
          <a:xfrm>
            <a:off x="381000" y="1023278"/>
            <a:ext cx="8382000" cy="5384031"/>
          </a:xfrm>
        </p:spPr>
        <p:txBody>
          <a:bodyPr>
            <a:noAutofit/>
          </a:bodyPr>
          <a:lstStyle/>
          <a:p>
            <a:r>
              <a:rPr lang="en-US" dirty="0" smtClean="0"/>
              <a:t>Seasonal cutting of suitable wooded habitat to protect listed bats</a:t>
            </a:r>
            <a:endParaRPr lang="en-US" dirty="0"/>
          </a:p>
          <a:p>
            <a:pPr lvl="1"/>
            <a:r>
              <a:rPr lang="en-US" sz="3200" b="1" dirty="0"/>
              <a:t>All tree </a:t>
            </a:r>
            <a:r>
              <a:rPr lang="en-US" dirty="0"/>
              <a:t>clearing will occur only between October 1 and March 31 (or between November 15 and March 15 in </a:t>
            </a:r>
            <a:r>
              <a:rPr lang="en-US" b="1" dirty="0">
                <a:solidFill>
                  <a:srgbClr val="FF0000"/>
                </a:solidFill>
              </a:rPr>
              <a:t>RED</a:t>
            </a:r>
            <a:r>
              <a:rPr lang="en-US" b="1" dirty="0"/>
              <a:t> </a:t>
            </a:r>
            <a:r>
              <a:rPr lang="en-US" dirty="0"/>
              <a:t>buffer areas). </a:t>
            </a:r>
          </a:p>
          <a:p>
            <a:pPr lvl="1"/>
            <a:r>
              <a:rPr lang="en-US" dirty="0" smtClean="0"/>
              <a:t>Preserving bat habitat as a conservation measure</a:t>
            </a:r>
          </a:p>
          <a:p>
            <a:pPr lvl="1"/>
            <a:r>
              <a:rPr lang="en-US" b="1" dirty="0" smtClean="0">
                <a:solidFill>
                  <a:srgbClr val="FF0000"/>
                </a:solidFill>
              </a:rPr>
              <a:t>Recent project in central Ohio cost ODOT $1.4 million in mitigation due to failure to clear  a few acres of trees during the cutting period!</a:t>
            </a:r>
          </a:p>
          <a:p>
            <a:r>
              <a:rPr lang="en-US" dirty="0" smtClean="0"/>
              <a:t>Stream and wetland mitigation  </a:t>
            </a:r>
          </a:p>
          <a:p>
            <a:r>
              <a:rPr lang="en-US" dirty="0" smtClean="0"/>
              <a:t>Removal of only vegetation necessary </a:t>
            </a:r>
            <a:r>
              <a:rPr lang="en-US" dirty="0"/>
              <a:t>for </a:t>
            </a:r>
            <a:r>
              <a:rPr lang="en-US" dirty="0" smtClean="0"/>
              <a:t>construction</a:t>
            </a:r>
            <a:endParaRPr lang="en-US" dirty="0"/>
          </a:p>
        </p:txBody>
      </p:sp>
    </p:spTree>
    <p:extLst>
      <p:ext uri="{BB962C8B-B14F-4D97-AF65-F5344CB8AC3E}">
        <p14:creationId xmlns:p14="http://schemas.microsoft.com/office/powerpoint/2010/main" val="1714321893"/>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7260" y="494414"/>
            <a:ext cx="6683765" cy="538597"/>
          </a:xfrm>
        </p:spPr>
        <p:txBody>
          <a:bodyPr>
            <a:noAutofit/>
          </a:bodyPr>
          <a:lstStyle/>
          <a:p>
            <a:pPr algn="ctr"/>
            <a:r>
              <a:rPr lang="en-US" b="1" dirty="0">
                <a:latin typeface="+mn-lt"/>
              </a:rPr>
              <a:t>404/401 Compliance</a:t>
            </a:r>
            <a:r>
              <a:rPr lang="en-US" sz="2400" b="1" dirty="0">
                <a:latin typeface="+mn-lt"/>
              </a:rPr>
              <a:t/>
            </a:r>
            <a:br>
              <a:rPr lang="en-US" sz="2400" b="1" dirty="0">
                <a:latin typeface="+mn-lt"/>
              </a:rPr>
            </a:br>
            <a:endParaRPr lang="en-US" sz="2400" b="1" dirty="0">
              <a:latin typeface="+mn-lt"/>
            </a:endParaRPr>
          </a:p>
        </p:txBody>
      </p:sp>
      <p:sp>
        <p:nvSpPr>
          <p:cNvPr id="2" name="Content Placeholder 1"/>
          <p:cNvSpPr>
            <a:spLocks noGrp="1"/>
          </p:cNvSpPr>
          <p:nvPr>
            <p:ph idx="1"/>
          </p:nvPr>
        </p:nvSpPr>
        <p:spPr>
          <a:xfrm>
            <a:off x="89210" y="936702"/>
            <a:ext cx="4864451" cy="4348976"/>
          </a:xfrm>
        </p:spPr>
        <p:txBody>
          <a:bodyPr>
            <a:noAutofit/>
          </a:bodyPr>
          <a:lstStyle/>
          <a:p>
            <a:pPr marL="88106" lvl="2" indent="0">
              <a:buNone/>
            </a:pPr>
            <a:r>
              <a:rPr lang="en-US" sz="2800" b="1" dirty="0"/>
              <a:t>Problems Continue…..</a:t>
            </a:r>
          </a:p>
          <a:p>
            <a:pPr marL="383381" lvl="2" indent="-295275">
              <a:buFont typeface="Wingdings" panose="05000000000000000000" pitchFamily="2" charset="2"/>
              <a:buChar char="ð"/>
            </a:pPr>
            <a:r>
              <a:rPr lang="en-US" sz="2800" dirty="0"/>
              <a:t>Plans changing after permitting process and new impacts not re-coordinated with OES (i.e., RCP, temp fill)</a:t>
            </a:r>
          </a:p>
          <a:p>
            <a:pPr marL="383381" lvl="2" indent="-295275">
              <a:buFont typeface="Wingdings" panose="05000000000000000000" pitchFamily="2" charset="2"/>
              <a:buChar char="ð"/>
            </a:pPr>
            <a:r>
              <a:rPr lang="en-US" sz="2800" dirty="0"/>
              <a:t>Not enough space for construction access and staging (constructability reviews)</a:t>
            </a:r>
          </a:p>
          <a:p>
            <a:pPr marL="383381" lvl="2" indent="-295275">
              <a:buFont typeface="Wingdings" panose="05000000000000000000" pitchFamily="2" charset="2"/>
              <a:buChar char="ð"/>
            </a:pPr>
            <a:r>
              <a:rPr lang="en-US" sz="2800" dirty="0"/>
              <a:t>Temporary </a:t>
            </a:r>
            <a:r>
              <a:rPr lang="en-US" sz="2800" dirty="0" smtClean="0"/>
              <a:t>BMPs</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1786" y="2254018"/>
            <a:ext cx="3766656" cy="2824992"/>
          </a:xfrm>
          <a:prstGeom prst="rect">
            <a:avLst/>
          </a:prstGeom>
        </p:spPr>
      </p:pic>
    </p:spTree>
    <p:extLst>
      <p:ext uri="{BB962C8B-B14F-4D97-AF65-F5344CB8AC3E}">
        <p14:creationId xmlns:p14="http://schemas.microsoft.com/office/powerpoint/2010/main" val="2568857786"/>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186" y="-67425"/>
            <a:ext cx="5681913" cy="6138012"/>
          </a:xfrm>
          <a:prstGeom prst="rect">
            <a:avLst/>
          </a:prstGeom>
        </p:spPr>
      </p:pic>
      <p:sp>
        <p:nvSpPr>
          <p:cNvPr id="2" name="Title 1"/>
          <p:cNvSpPr>
            <a:spLocks noGrp="1"/>
          </p:cNvSpPr>
          <p:nvPr>
            <p:ph type="title"/>
          </p:nvPr>
        </p:nvSpPr>
        <p:spPr>
          <a:xfrm>
            <a:off x="460246" y="2764282"/>
            <a:ext cx="2863351" cy="994172"/>
          </a:xfrm>
        </p:spPr>
        <p:txBody>
          <a:bodyPr>
            <a:noAutofit/>
          </a:bodyPr>
          <a:lstStyle/>
          <a:p>
            <a:pPr algn="ctr"/>
            <a:r>
              <a:rPr lang="en-US" sz="8625" b="1" dirty="0">
                <a:solidFill>
                  <a:srgbClr val="FF0000"/>
                </a:solidFill>
                <a:latin typeface="Adobe Fan Heiti Std B" panose="020B0700000000000000" pitchFamily="34" charset="-128"/>
                <a:ea typeface="Adobe Fan Heiti Std B" panose="020B0700000000000000" pitchFamily="34" charset="-128"/>
              </a:rPr>
              <a:t>OHIO</a:t>
            </a:r>
            <a:br>
              <a:rPr lang="en-US" sz="8625" b="1" dirty="0">
                <a:solidFill>
                  <a:srgbClr val="FF0000"/>
                </a:solidFill>
                <a:latin typeface="Adobe Fan Heiti Std B" panose="020B0700000000000000" pitchFamily="34" charset="-128"/>
                <a:ea typeface="Adobe Fan Heiti Std B" panose="020B0700000000000000" pitchFamily="34" charset="-128"/>
              </a:rPr>
            </a:br>
            <a:r>
              <a:rPr lang="en-US" sz="2200" b="1" i="1" dirty="0">
                <a:solidFill>
                  <a:srgbClr val="FF0000"/>
                </a:solidFill>
                <a:latin typeface="Adobe Fan Heiti Std B" panose="020B0700000000000000" pitchFamily="34" charset="-128"/>
                <a:ea typeface="Adobe Fan Heiti Std B" panose="020B0700000000000000" pitchFamily="34" charset="-128"/>
              </a:rPr>
              <a:t>Natural and Human Infrastructure</a:t>
            </a:r>
          </a:p>
        </p:txBody>
      </p:sp>
      <p:sp>
        <p:nvSpPr>
          <p:cNvPr id="6" name="TextBox 5"/>
          <p:cNvSpPr txBox="1"/>
          <p:nvPr/>
        </p:nvSpPr>
        <p:spPr>
          <a:xfrm>
            <a:off x="4635248" y="4013590"/>
            <a:ext cx="2154802" cy="1938992"/>
          </a:xfrm>
          <a:prstGeom prst="rect">
            <a:avLst/>
          </a:prstGeom>
          <a:noFill/>
        </p:spPr>
        <p:txBody>
          <a:bodyPr wrap="square" rtlCol="0">
            <a:spAutoFit/>
          </a:bodyPr>
          <a:lstStyle/>
          <a:p>
            <a:pPr algn="r"/>
            <a:r>
              <a:rPr lang="en-US" sz="3000" b="1" dirty="0">
                <a:solidFill>
                  <a:prstClr val="black"/>
                </a:solidFill>
              </a:rPr>
              <a:t>7</a:t>
            </a:r>
            <a:r>
              <a:rPr lang="en-US" sz="3000" b="1" baseline="30000" dirty="0">
                <a:solidFill>
                  <a:prstClr val="black"/>
                </a:solidFill>
              </a:rPr>
              <a:t>th</a:t>
            </a:r>
            <a:r>
              <a:rPr lang="en-US" sz="3000" b="1" dirty="0">
                <a:solidFill>
                  <a:prstClr val="black"/>
                </a:solidFill>
              </a:rPr>
              <a:t> most populated state in </a:t>
            </a:r>
          </a:p>
          <a:p>
            <a:pPr algn="r"/>
            <a:r>
              <a:rPr lang="en-US" sz="3000" b="1" dirty="0">
                <a:solidFill>
                  <a:prstClr val="black"/>
                </a:solidFill>
              </a:rPr>
              <a:t>US</a:t>
            </a:r>
          </a:p>
        </p:txBody>
      </p:sp>
      <p:sp>
        <p:nvSpPr>
          <p:cNvPr id="7" name="TextBox 6"/>
          <p:cNvSpPr txBox="1"/>
          <p:nvPr/>
        </p:nvSpPr>
        <p:spPr>
          <a:xfrm>
            <a:off x="6499974" y="1544784"/>
            <a:ext cx="2564813" cy="1600438"/>
          </a:xfrm>
          <a:prstGeom prst="rect">
            <a:avLst/>
          </a:prstGeom>
          <a:noFill/>
        </p:spPr>
        <p:txBody>
          <a:bodyPr wrap="square" rtlCol="0">
            <a:spAutoFit/>
          </a:bodyPr>
          <a:lstStyle/>
          <a:p>
            <a:r>
              <a:rPr lang="en-US" b="1" dirty="0">
                <a:solidFill>
                  <a:prstClr val="black"/>
                </a:solidFill>
              </a:rPr>
              <a:t>34</a:t>
            </a:r>
            <a:r>
              <a:rPr lang="en-US" b="1" baseline="30000" dirty="0">
                <a:solidFill>
                  <a:prstClr val="black"/>
                </a:solidFill>
              </a:rPr>
              <a:t>th</a:t>
            </a:r>
            <a:r>
              <a:rPr lang="en-US" b="1" dirty="0">
                <a:solidFill>
                  <a:prstClr val="black"/>
                </a:solidFill>
              </a:rPr>
              <a:t> in total area in </a:t>
            </a:r>
            <a:r>
              <a:rPr lang="en-US" b="1" dirty="0" smtClean="0">
                <a:solidFill>
                  <a:prstClr val="black"/>
                </a:solidFill>
              </a:rPr>
              <a:t>US </a:t>
            </a:r>
            <a:r>
              <a:rPr lang="en-US" sz="1600" b="1" dirty="0" smtClean="0">
                <a:solidFill>
                  <a:prstClr val="black"/>
                </a:solidFill>
              </a:rPr>
              <a:t>Development 3,600,000 </a:t>
            </a:r>
            <a:r>
              <a:rPr lang="en-US" sz="1600" b="1" dirty="0">
                <a:solidFill>
                  <a:prstClr val="black"/>
                </a:solidFill>
              </a:rPr>
              <a:t>ac.</a:t>
            </a:r>
          </a:p>
          <a:p>
            <a:pPr lvl="1" algn="ctr"/>
            <a:r>
              <a:rPr lang="en-US" sz="1600" b="1" dirty="0">
                <a:solidFill>
                  <a:srgbClr val="70AD47">
                    <a:lumMod val="60000"/>
                    <a:lumOff val="40000"/>
                  </a:srgbClr>
                </a:solidFill>
              </a:rPr>
              <a:t>Forest 	7,900,000 ac. </a:t>
            </a:r>
          </a:p>
          <a:p>
            <a:pPr lvl="1" algn="ctr"/>
            <a:r>
              <a:rPr lang="en-US" sz="1600" b="1" dirty="0" smtClean="0">
                <a:solidFill>
                  <a:srgbClr val="FFC000"/>
                </a:solidFill>
              </a:rPr>
              <a:t>Agriculture </a:t>
            </a:r>
            <a:r>
              <a:rPr lang="en-US" sz="1600" b="1" dirty="0">
                <a:solidFill>
                  <a:srgbClr val="FFC000"/>
                </a:solidFill>
              </a:rPr>
              <a:t>	13,600,000 ac.</a:t>
            </a:r>
          </a:p>
        </p:txBody>
      </p:sp>
      <p:sp>
        <p:nvSpPr>
          <p:cNvPr id="3" name="Rectangle 2"/>
          <p:cNvSpPr/>
          <p:nvPr/>
        </p:nvSpPr>
        <p:spPr>
          <a:xfrm>
            <a:off x="5324026" y="2940836"/>
            <a:ext cx="3075137" cy="487506"/>
          </a:xfrm>
          <a:prstGeom prst="rect">
            <a:avLst/>
          </a:prstGeom>
        </p:spPr>
        <p:txBody>
          <a:bodyPr wrap="none">
            <a:spAutoFit/>
          </a:bodyPr>
          <a:lstStyle/>
          <a:p>
            <a:pPr>
              <a:lnSpc>
                <a:spcPct val="107000"/>
              </a:lnSpc>
              <a:spcAft>
                <a:spcPts val="600"/>
              </a:spcAft>
            </a:pPr>
            <a:r>
              <a:rPr lang="en-US" sz="2400" b="1" dirty="0">
                <a:solidFill>
                  <a:srgbClr val="70AD47">
                    <a:lumMod val="60000"/>
                    <a:lumOff val="40000"/>
                  </a:srgbClr>
                </a:solidFill>
                <a:ea typeface="Calibri" panose="020F0502020204030204" pitchFamily="34" charset="0"/>
                <a:cs typeface="Times New Roman" panose="02020603050405020304" pitchFamily="18" charset="0"/>
              </a:rPr>
              <a:t>483,000 ac. of wetland</a:t>
            </a:r>
          </a:p>
        </p:txBody>
      </p:sp>
      <p:sp>
        <p:nvSpPr>
          <p:cNvPr id="4" name="Rectangle 3"/>
          <p:cNvSpPr/>
          <p:nvPr/>
        </p:nvSpPr>
        <p:spPr>
          <a:xfrm>
            <a:off x="3693203" y="639992"/>
            <a:ext cx="1999508" cy="461665"/>
          </a:xfrm>
          <a:prstGeom prst="rect">
            <a:avLst/>
          </a:prstGeom>
        </p:spPr>
        <p:txBody>
          <a:bodyPr wrap="square">
            <a:spAutoFit/>
          </a:bodyPr>
          <a:lstStyle/>
          <a:p>
            <a:pPr>
              <a:lnSpc>
                <a:spcPct val="50000"/>
              </a:lnSpc>
            </a:pPr>
            <a:r>
              <a:rPr lang="en-US" sz="2400" b="1" dirty="0">
                <a:solidFill>
                  <a:srgbClr val="00B0F0"/>
                </a:solidFill>
                <a:ea typeface="Calibri" panose="020F0502020204030204" pitchFamily="34" charset="0"/>
                <a:cs typeface="Times New Roman" panose="02020603050405020304" pitchFamily="18" charset="0"/>
              </a:rPr>
              <a:t>3 feet of rain </a:t>
            </a:r>
          </a:p>
          <a:p>
            <a:pPr>
              <a:lnSpc>
                <a:spcPct val="50000"/>
              </a:lnSpc>
            </a:pPr>
            <a:r>
              <a:rPr lang="en-US" sz="2400" b="1" dirty="0">
                <a:solidFill>
                  <a:srgbClr val="00B0F0"/>
                </a:solidFill>
                <a:ea typeface="Calibri" panose="020F0502020204030204" pitchFamily="34" charset="0"/>
                <a:cs typeface="Times New Roman" panose="02020603050405020304" pitchFamily="18" charset="0"/>
              </a:rPr>
              <a:t>per year</a:t>
            </a:r>
          </a:p>
        </p:txBody>
      </p:sp>
      <p:sp>
        <p:nvSpPr>
          <p:cNvPr id="8" name="Rectangle 7"/>
          <p:cNvSpPr/>
          <p:nvPr/>
        </p:nvSpPr>
        <p:spPr>
          <a:xfrm>
            <a:off x="4293776" y="1704619"/>
            <a:ext cx="2137886" cy="369332"/>
          </a:xfrm>
          <a:prstGeom prst="rect">
            <a:avLst/>
          </a:prstGeom>
        </p:spPr>
        <p:txBody>
          <a:bodyPr wrap="square">
            <a:spAutoFit/>
          </a:bodyPr>
          <a:lstStyle/>
          <a:p>
            <a:pPr algn="r">
              <a:lnSpc>
                <a:spcPct val="50000"/>
              </a:lnSpc>
            </a:pPr>
            <a:r>
              <a:rPr lang="en-US" b="1" dirty="0">
                <a:solidFill>
                  <a:srgbClr val="5B9BD5">
                    <a:lumMod val="50000"/>
                  </a:srgbClr>
                </a:solidFill>
                <a:ea typeface="Calibri" panose="020F0502020204030204" pitchFamily="34" charset="0"/>
                <a:cs typeface="Times New Roman" panose="02020603050405020304" pitchFamily="18" charset="0"/>
              </a:rPr>
              <a:t>57,000 + miles of rivers</a:t>
            </a:r>
          </a:p>
        </p:txBody>
      </p:sp>
      <p:sp>
        <p:nvSpPr>
          <p:cNvPr id="9" name="Rectangle 8"/>
          <p:cNvSpPr/>
          <p:nvPr/>
        </p:nvSpPr>
        <p:spPr>
          <a:xfrm>
            <a:off x="3856418" y="3486133"/>
            <a:ext cx="3273657" cy="1080296"/>
          </a:xfrm>
          <a:prstGeom prst="rect">
            <a:avLst/>
          </a:prstGeom>
        </p:spPr>
        <p:txBody>
          <a:bodyPr wrap="square">
            <a:spAutoFit/>
          </a:bodyPr>
          <a:lstStyle/>
          <a:p>
            <a:pPr>
              <a:lnSpc>
                <a:spcPct val="107000"/>
              </a:lnSpc>
            </a:pPr>
            <a:r>
              <a:rPr lang="en-US" sz="3000" b="1" kern="700" dirty="0">
                <a:solidFill>
                  <a:srgbClr val="ED7D31">
                    <a:lumMod val="75000"/>
                  </a:srgbClr>
                </a:solidFill>
                <a:ea typeface="Calibri" panose="020F0502020204030204" pitchFamily="34" charset="0"/>
                <a:cs typeface="Times New Roman" panose="02020603050405020304" pitchFamily="18" charset="0"/>
              </a:rPr>
              <a:t>4 National Scenic Rivers</a:t>
            </a:r>
          </a:p>
        </p:txBody>
      </p:sp>
      <p:sp>
        <p:nvSpPr>
          <p:cNvPr id="10" name="Rectangle 9"/>
          <p:cNvSpPr/>
          <p:nvPr/>
        </p:nvSpPr>
        <p:spPr>
          <a:xfrm>
            <a:off x="4796854" y="2542154"/>
            <a:ext cx="2623414" cy="438133"/>
          </a:xfrm>
          <a:prstGeom prst="rect">
            <a:avLst/>
          </a:prstGeom>
        </p:spPr>
        <p:txBody>
          <a:bodyPr wrap="square">
            <a:spAutoFit/>
          </a:bodyPr>
          <a:lstStyle/>
          <a:p>
            <a:pPr>
              <a:lnSpc>
                <a:spcPct val="107000"/>
              </a:lnSpc>
              <a:spcAft>
                <a:spcPts val="600"/>
              </a:spcAft>
            </a:pPr>
            <a:r>
              <a:rPr lang="en-US" sz="2100" b="1" dirty="0">
                <a:solidFill>
                  <a:srgbClr val="FF3300"/>
                </a:solidFill>
                <a:ea typeface="Calibri" panose="020F0502020204030204" pitchFamily="34" charset="0"/>
                <a:cs typeface="Times New Roman" panose="02020603050405020304" pitchFamily="18" charset="0"/>
              </a:rPr>
              <a:t>39 amphibian species</a:t>
            </a:r>
          </a:p>
        </p:txBody>
      </p:sp>
      <p:sp>
        <p:nvSpPr>
          <p:cNvPr id="11" name="Rectangle 10"/>
          <p:cNvSpPr/>
          <p:nvPr/>
        </p:nvSpPr>
        <p:spPr>
          <a:xfrm>
            <a:off x="7581972" y="332872"/>
            <a:ext cx="1295256" cy="738664"/>
          </a:xfrm>
          <a:prstGeom prst="rect">
            <a:avLst/>
          </a:prstGeom>
        </p:spPr>
        <p:txBody>
          <a:bodyPr wrap="square">
            <a:spAutoFit/>
          </a:bodyPr>
          <a:lstStyle/>
          <a:p>
            <a:pPr algn="r">
              <a:lnSpc>
                <a:spcPct val="70000"/>
              </a:lnSpc>
            </a:pPr>
            <a:r>
              <a:rPr lang="en-US" sz="2000" b="1" dirty="0">
                <a:solidFill>
                  <a:srgbClr val="A5A5A5">
                    <a:lumMod val="75000"/>
                  </a:srgbClr>
                </a:solidFill>
                <a:ea typeface="Calibri" panose="020F0502020204030204" pitchFamily="34" charset="0"/>
                <a:cs typeface="Times New Roman" panose="02020603050405020304" pitchFamily="18" charset="0"/>
              </a:rPr>
              <a:t>59 </a:t>
            </a:r>
          </a:p>
          <a:p>
            <a:pPr algn="r">
              <a:lnSpc>
                <a:spcPct val="70000"/>
              </a:lnSpc>
            </a:pPr>
            <a:r>
              <a:rPr lang="en-US" sz="2000" b="1" dirty="0">
                <a:solidFill>
                  <a:srgbClr val="A5A5A5">
                    <a:lumMod val="75000"/>
                  </a:srgbClr>
                </a:solidFill>
                <a:ea typeface="Calibri" panose="020F0502020204030204" pitchFamily="34" charset="0"/>
                <a:cs typeface="Times New Roman" panose="02020603050405020304" pitchFamily="18" charset="0"/>
              </a:rPr>
              <a:t>mammal species</a:t>
            </a:r>
          </a:p>
        </p:txBody>
      </p:sp>
      <p:sp>
        <p:nvSpPr>
          <p:cNvPr id="12" name="Rectangle 11"/>
          <p:cNvSpPr/>
          <p:nvPr/>
        </p:nvSpPr>
        <p:spPr>
          <a:xfrm>
            <a:off x="6800650" y="3649947"/>
            <a:ext cx="1963460" cy="783933"/>
          </a:xfrm>
          <a:prstGeom prst="rect">
            <a:avLst/>
          </a:prstGeom>
        </p:spPr>
        <p:txBody>
          <a:bodyPr wrap="square">
            <a:spAutoFit/>
          </a:bodyPr>
          <a:lstStyle/>
          <a:p>
            <a:pPr algn="ctr">
              <a:lnSpc>
                <a:spcPct val="107000"/>
              </a:lnSpc>
              <a:spcAft>
                <a:spcPts val="600"/>
              </a:spcAft>
            </a:pPr>
            <a:r>
              <a:rPr lang="en-US" sz="2100" b="1" dirty="0">
                <a:solidFill>
                  <a:srgbClr val="FF0000"/>
                </a:solidFill>
                <a:ea typeface="Calibri" panose="020F0502020204030204" pitchFamily="34" charset="0"/>
                <a:cs typeface="Times New Roman" panose="02020603050405020304" pitchFamily="18" charset="0"/>
              </a:rPr>
              <a:t>45 reptile species</a:t>
            </a:r>
          </a:p>
        </p:txBody>
      </p:sp>
      <p:sp>
        <p:nvSpPr>
          <p:cNvPr id="13" name="Rectangle 12"/>
          <p:cNvSpPr/>
          <p:nvPr/>
        </p:nvSpPr>
        <p:spPr>
          <a:xfrm>
            <a:off x="6622037" y="4367487"/>
            <a:ext cx="1036310" cy="685188"/>
          </a:xfrm>
          <a:prstGeom prst="rect">
            <a:avLst/>
          </a:prstGeom>
        </p:spPr>
        <p:txBody>
          <a:bodyPr wrap="square">
            <a:spAutoFit/>
          </a:bodyPr>
          <a:lstStyle/>
          <a:p>
            <a:pPr algn="ctr">
              <a:lnSpc>
                <a:spcPct val="107000"/>
              </a:lnSpc>
              <a:spcAft>
                <a:spcPts val="600"/>
              </a:spcAft>
            </a:pPr>
            <a:r>
              <a:rPr lang="en-US" sz="1200" b="1" dirty="0">
                <a:solidFill>
                  <a:srgbClr val="FFC000">
                    <a:lumMod val="50000"/>
                  </a:srgbClr>
                </a:solidFill>
                <a:ea typeface="Calibri" panose="020F0502020204030204" pitchFamily="34" charset="0"/>
                <a:cs typeface="Times New Roman" panose="02020603050405020304" pitchFamily="18" charset="0"/>
              </a:rPr>
              <a:t>2 federally listed bat species</a:t>
            </a:r>
          </a:p>
        </p:txBody>
      </p:sp>
      <p:sp>
        <p:nvSpPr>
          <p:cNvPr id="14" name="Rectangle 13"/>
          <p:cNvSpPr/>
          <p:nvPr/>
        </p:nvSpPr>
        <p:spPr>
          <a:xfrm>
            <a:off x="3628050" y="1083323"/>
            <a:ext cx="2829997" cy="784830"/>
          </a:xfrm>
          <a:prstGeom prst="rect">
            <a:avLst/>
          </a:prstGeom>
        </p:spPr>
        <p:txBody>
          <a:bodyPr wrap="square">
            <a:spAutoFit/>
          </a:bodyPr>
          <a:lstStyle/>
          <a:p>
            <a:r>
              <a:rPr lang="en-US" sz="1500" b="1" dirty="0">
                <a:solidFill>
                  <a:srgbClr val="C00000"/>
                </a:solidFill>
              </a:rPr>
              <a:t>$2.3 Billion Annual Transportation Construction Program </a:t>
            </a:r>
          </a:p>
        </p:txBody>
      </p:sp>
      <p:sp>
        <p:nvSpPr>
          <p:cNvPr id="15" name="Rectangle 14"/>
          <p:cNvSpPr/>
          <p:nvPr/>
        </p:nvSpPr>
        <p:spPr>
          <a:xfrm>
            <a:off x="5940464" y="1275784"/>
            <a:ext cx="3117325" cy="300082"/>
          </a:xfrm>
          <a:prstGeom prst="rect">
            <a:avLst/>
          </a:prstGeom>
        </p:spPr>
        <p:txBody>
          <a:bodyPr wrap="square">
            <a:spAutoFit/>
          </a:bodyPr>
          <a:lstStyle/>
          <a:p>
            <a:r>
              <a:rPr lang="en-US" sz="1350" b="1" dirty="0">
                <a:solidFill>
                  <a:srgbClr val="00B050"/>
                </a:solidFill>
              </a:rPr>
              <a:t>2</a:t>
            </a:r>
            <a:r>
              <a:rPr lang="en-US" sz="1350" b="1" baseline="30000" dirty="0">
                <a:solidFill>
                  <a:srgbClr val="00B050"/>
                </a:solidFill>
              </a:rPr>
              <a:t>nd</a:t>
            </a:r>
            <a:r>
              <a:rPr lang="en-US" sz="1350" b="1" dirty="0">
                <a:solidFill>
                  <a:srgbClr val="00B050"/>
                </a:solidFill>
              </a:rPr>
              <a:t> largest inventory of bridges in the US</a:t>
            </a:r>
          </a:p>
        </p:txBody>
      </p:sp>
      <p:sp>
        <p:nvSpPr>
          <p:cNvPr id="16" name="Rectangle 15"/>
          <p:cNvSpPr/>
          <p:nvPr/>
        </p:nvSpPr>
        <p:spPr>
          <a:xfrm>
            <a:off x="3796177" y="4333870"/>
            <a:ext cx="1699187" cy="1323439"/>
          </a:xfrm>
          <a:prstGeom prst="rect">
            <a:avLst/>
          </a:prstGeom>
        </p:spPr>
        <p:txBody>
          <a:bodyPr wrap="square">
            <a:spAutoFit/>
          </a:bodyPr>
          <a:lstStyle/>
          <a:p>
            <a:r>
              <a:rPr lang="en-US" sz="1600" b="1" dirty="0">
                <a:solidFill>
                  <a:srgbClr val="0070C0"/>
                </a:solidFill>
              </a:rPr>
              <a:t>8</a:t>
            </a:r>
            <a:r>
              <a:rPr lang="en-US" sz="1600" b="1" baseline="30000" dirty="0">
                <a:solidFill>
                  <a:srgbClr val="0070C0"/>
                </a:solidFill>
              </a:rPr>
              <a:t>th</a:t>
            </a:r>
            <a:r>
              <a:rPr lang="en-US" sz="1600" b="1" dirty="0">
                <a:solidFill>
                  <a:srgbClr val="0070C0"/>
                </a:solidFill>
              </a:rPr>
              <a:t> largest inventory of </a:t>
            </a:r>
          </a:p>
          <a:p>
            <a:pPr algn="ctr"/>
            <a:r>
              <a:rPr lang="en-US" sz="1600" b="1" dirty="0">
                <a:solidFill>
                  <a:srgbClr val="0070C0"/>
                </a:solidFill>
              </a:rPr>
              <a:t>public </a:t>
            </a:r>
          </a:p>
          <a:p>
            <a:pPr algn="r"/>
            <a:r>
              <a:rPr lang="en-US" sz="1600" b="1" dirty="0">
                <a:solidFill>
                  <a:srgbClr val="0070C0"/>
                </a:solidFill>
              </a:rPr>
              <a:t>roads in </a:t>
            </a:r>
          </a:p>
          <a:p>
            <a:pPr algn="r"/>
            <a:r>
              <a:rPr lang="en-US" sz="1600" b="1" dirty="0">
                <a:solidFill>
                  <a:srgbClr val="0070C0"/>
                </a:solidFill>
              </a:rPr>
              <a:t>the US</a:t>
            </a:r>
          </a:p>
        </p:txBody>
      </p:sp>
      <p:sp>
        <p:nvSpPr>
          <p:cNvPr id="17" name="Rectangle 16"/>
          <p:cNvSpPr/>
          <p:nvPr/>
        </p:nvSpPr>
        <p:spPr>
          <a:xfrm>
            <a:off x="3524623" y="3912992"/>
            <a:ext cx="4572000" cy="300082"/>
          </a:xfrm>
          <a:prstGeom prst="rect">
            <a:avLst/>
          </a:prstGeom>
        </p:spPr>
        <p:txBody>
          <a:bodyPr>
            <a:spAutoFit/>
          </a:bodyPr>
          <a:lstStyle/>
          <a:p>
            <a:r>
              <a:rPr lang="en-US" sz="1350" b="1" dirty="0">
                <a:solidFill>
                  <a:srgbClr val="002060"/>
                </a:solidFill>
              </a:rPr>
              <a:t>1 day’s drive of 60% of the US and Canadian population</a:t>
            </a:r>
          </a:p>
        </p:txBody>
      </p:sp>
      <p:sp>
        <p:nvSpPr>
          <p:cNvPr id="18" name="Rectangle 17"/>
          <p:cNvSpPr/>
          <p:nvPr/>
        </p:nvSpPr>
        <p:spPr>
          <a:xfrm>
            <a:off x="4565089" y="3347326"/>
            <a:ext cx="4113897" cy="369332"/>
          </a:xfrm>
          <a:prstGeom prst="rect">
            <a:avLst/>
          </a:prstGeom>
        </p:spPr>
        <p:txBody>
          <a:bodyPr wrap="square">
            <a:spAutoFit/>
          </a:bodyPr>
          <a:lstStyle/>
          <a:p>
            <a:pPr algn="r"/>
            <a:r>
              <a:rPr lang="en-US" b="1" dirty="0">
                <a:solidFill>
                  <a:prstClr val="black"/>
                </a:solidFill>
              </a:rPr>
              <a:t>$555 billion of goods originate in Ohio</a:t>
            </a:r>
          </a:p>
        </p:txBody>
      </p:sp>
      <p:sp>
        <p:nvSpPr>
          <p:cNvPr id="19" name="Rectangle 18"/>
          <p:cNvSpPr/>
          <p:nvPr/>
        </p:nvSpPr>
        <p:spPr>
          <a:xfrm>
            <a:off x="3693202" y="1997196"/>
            <a:ext cx="4494523" cy="830997"/>
          </a:xfrm>
          <a:prstGeom prst="rect">
            <a:avLst/>
          </a:prstGeom>
        </p:spPr>
        <p:txBody>
          <a:bodyPr wrap="square">
            <a:spAutoFit/>
          </a:bodyPr>
          <a:lstStyle/>
          <a:p>
            <a:r>
              <a:rPr lang="en-US" sz="1600" b="1" dirty="0">
                <a:solidFill>
                  <a:srgbClr val="44546A">
                    <a:lumMod val="75000"/>
                  </a:srgbClr>
                </a:solidFill>
              </a:rPr>
              <a:t>$1.9 trillion of goods flow </a:t>
            </a:r>
          </a:p>
          <a:p>
            <a:r>
              <a:rPr lang="en-US" sz="1600" b="1" dirty="0">
                <a:solidFill>
                  <a:srgbClr val="44546A">
                    <a:lumMod val="75000"/>
                  </a:srgbClr>
                </a:solidFill>
              </a:rPr>
              <a:t>annually through the Ohio’s transportation </a:t>
            </a:r>
          </a:p>
          <a:p>
            <a:r>
              <a:rPr lang="en-US" sz="1600" b="1" dirty="0">
                <a:solidFill>
                  <a:srgbClr val="44546A">
                    <a:lumMod val="75000"/>
                  </a:srgbClr>
                </a:solidFill>
              </a:rPr>
              <a:t>system</a:t>
            </a:r>
          </a:p>
        </p:txBody>
      </p:sp>
      <p:sp>
        <p:nvSpPr>
          <p:cNvPr id="20" name="TextBox 19"/>
          <p:cNvSpPr txBox="1"/>
          <p:nvPr/>
        </p:nvSpPr>
        <p:spPr>
          <a:xfrm>
            <a:off x="5720568" y="1613083"/>
            <a:ext cx="180110" cy="184666"/>
          </a:xfrm>
          <a:prstGeom prst="rect">
            <a:avLst/>
          </a:prstGeom>
          <a:noFill/>
        </p:spPr>
        <p:txBody>
          <a:bodyPr wrap="square" rtlCol="0">
            <a:spAutoFit/>
          </a:bodyPr>
          <a:lstStyle/>
          <a:p>
            <a:r>
              <a:rPr lang="en-US" sz="100" dirty="0">
                <a:solidFill>
                  <a:prstClr val="black"/>
                </a:solidFill>
              </a:rPr>
              <a:t>PERLIK</a:t>
            </a:r>
          </a:p>
        </p:txBody>
      </p:sp>
      <p:sp>
        <p:nvSpPr>
          <p:cNvPr id="23" name="TextBox 22"/>
          <p:cNvSpPr txBox="1"/>
          <p:nvPr/>
        </p:nvSpPr>
        <p:spPr>
          <a:xfrm>
            <a:off x="3610221" y="2825451"/>
            <a:ext cx="1778647" cy="738664"/>
          </a:xfrm>
          <a:prstGeom prst="rect">
            <a:avLst/>
          </a:prstGeom>
          <a:noFill/>
        </p:spPr>
        <p:txBody>
          <a:bodyPr wrap="square" rtlCol="0">
            <a:spAutoFit/>
          </a:bodyPr>
          <a:lstStyle/>
          <a:p>
            <a:r>
              <a:rPr lang="en-US" sz="1400" b="1" dirty="0" smtClean="0">
                <a:solidFill>
                  <a:srgbClr val="FF0000"/>
                </a:solidFill>
              </a:rPr>
              <a:t>3800 + historic properties on the National Register</a:t>
            </a:r>
            <a:endParaRPr lang="en-US" sz="1400" b="1" dirty="0">
              <a:solidFill>
                <a:srgbClr val="FF0000"/>
              </a:solidFill>
            </a:endParaRPr>
          </a:p>
        </p:txBody>
      </p:sp>
      <p:sp>
        <p:nvSpPr>
          <p:cNvPr id="24" name="TextBox 23"/>
          <p:cNvSpPr txBox="1"/>
          <p:nvPr/>
        </p:nvSpPr>
        <p:spPr>
          <a:xfrm>
            <a:off x="6861594" y="1031014"/>
            <a:ext cx="1972532" cy="338554"/>
          </a:xfrm>
          <a:prstGeom prst="rect">
            <a:avLst/>
          </a:prstGeom>
          <a:noFill/>
        </p:spPr>
        <p:txBody>
          <a:bodyPr wrap="square" rtlCol="0">
            <a:spAutoFit/>
          </a:bodyPr>
          <a:lstStyle/>
          <a:p>
            <a:r>
              <a:rPr lang="en-US" sz="1600" b="1" dirty="0" smtClean="0">
                <a:solidFill>
                  <a:srgbClr val="FF0000"/>
                </a:solidFill>
              </a:rPr>
              <a:t>Thousands of parks</a:t>
            </a:r>
            <a:endParaRPr lang="en-US" sz="1600" b="1" dirty="0">
              <a:solidFill>
                <a:srgbClr val="FF0000"/>
              </a:solidFill>
            </a:endParaRPr>
          </a:p>
        </p:txBody>
      </p:sp>
    </p:spTree>
    <p:extLst>
      <p:ext uri="{BB962C8B-B14F-4D97-AF65-F5344CB8AC3E}">
        <p14:creationId xmlns:p14="http://schemas.microsoft.com/office/powerpoint/2010/main" val="988740435"/>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7260" y="494414"/>
            <a:ext cx="6683765" cy="538597"/>
          </a:xfrm>
        </p:spPr>
        <p:txBody>
          <a:bodyPr>
            <a:noAutofit/>
          </a:bodyPr>
          <a:lstStyle/>
          <a:p>
            <a:pPr algn="ctr"/>
            <a:r>
              <a:rPr lang="en-US" b="1" dirty="0">
                <a:latin typeface="+mn-lt"/>
              </a:rPr>
              <a:t>404/401 Compliance</a:t>
            </a:r>
            <a:r>
              <a:rPr lang="en-US" sz="2400" b="1" dirty="0">
                <a:latin typeface="+mn-lt"/>
              </a:rPr>
              <a:t/>
            </a:r>
            <a:br>
              <a:rPr lang="en-US" sz="2400" b="1" dirty="0">
                <a:latin typeface="+mn-lt"/>
              </a:rPr>
            </a:br>
            <a:endParaRPr lang="en-US" sz="2400" b="1" dirty="0">
              <a:latin typeface="+mn-lt"/>
            </a:endParaRPr>
          </a:p>
        </p:txBody>
      </p:sp>
      <p:sp>
        <p:nvSpPr>
          <p:cNvPr id="2" name="Content Placeholder 1"/>
          <p:cNvSpPr>
            <a:spLocks noGrp="1"/>
          </p:cNvSpPr>
          <p:nvPr>
            <p:ph idx="1"/>
          </p:nvPr>
        </p:nvSpPr>
        <p:spPr>
          <a:xfrm>
            <a:off x="557560" y="936702"/>
            <a:ext cx="7931815" cy="4348976"/>
          </a:xfrm>
        </p:spPr>
        <p:txBody>
          <a:bodyPr>
            <a:noAutofit/>
          </a:bodyPr>
          <a:lstStyle/>
          <a:p>
            <a:pPr marL="88106" lvl="2" indent="0">
              <a:buNone/>
            </a:pPr>
            <a:r>
              <a:rPr lang="en-US" sz="2800" b="1" dirty="0"/>
              <a:t>Problems Continue…..</a:t>
            </a:r>
          </a:p>
          <a:p>
            <a:pPr marL="383381" lvl="2" indent="-295275">
              <a:buFont typeface="Wingdings" panose="05000000000000000000" pitchFamily="2" charset="2"/>
              <a:buChar char="ð"/>
            </a:pPr>
            <a:r>
              <a:rPr lang="en-US" sz="2800" dirty="0" smtClean="0"/>
              <a:t>No </a:t>
            </a:r>
            <a:r>
              <a:rPr lang="en-US" sz="2800" dirty="0"/>
              <a:t>BMPs with tree clearing contract…ACOE watching this </a:t>
            </a:r>
            <a:r>
              <a:rPr lang="en-US" sz="2800" dirty="0" smtClean="0"/>
              <a:t>closely</a:t>
            </a:r>
            <a:endParaRPr lang="en-US" sz="2800" dirty="0"/>
          </a:p>
          <a:p>
            <a:pPr marL="383381" lvl="2" indent="-295275">
              <a:buFont typeface="Wingdings" panose="05000000000000000000" pitchFamily="2" charset="2"/>
              <a:buChar char="ð"/>
            </a:pPr>
            <a:r>
              <a:rPr lang="en-US" sz="2800" dirty="0"/>
              <a:t>Erodible causeways/work pads</a:t>
            </a:r>
            <a:endParaRPr lang="en-US" dirty="0"/>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b="37778"/>
          <a:stretch/>
        </p:blipFill>
        <p:spPr>
          <a:xfrm>
            <a:off x="1191658" y="2705480"/>
            <a:ext cx="6974967" cy="3022486"/>
          </a:xfrm>
          <a:prstGeom prst="rect">
            <a:avLst/>
          </a:prstGeom>
        </p:spPr>
      </p:pic>
    </p:spTree>
    <p:extLst>
      <p:ext uri="{BB962C8B-B14F-4D97-AF65-F5344CB8AC3E}">
        <p14:creationId xmlns:p14="http://schemas.microsoft.com/office/powerpoint/2010/main" val="137761239"/>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104" y="0"/>
            <a:ext cx="7886700" cy="1325563"/>
          </a:xfrm>
        </p:spPr>
        <p:txBody>
          <a:bodyPr>
            <a:normAutofit/>
          </a:bodyPr>
          <a:lstStyle/>
          <a:p>
            <a:pPr algn="ctr"/>
            <a:r>
              <a:rPr lang="en-US" b="1" dirty="0">
                <a:latin typeface="+mn-lt"/>
              </a:rPr>
              <a:t>404/401 Compliance</a:t>
            </a:r>
            <a:endParaRPr lang="en-US" sz="4800" b="1" dirty="0">
              <a:latin typeface="+mn-lt"/>
            </a:endParaRPr>
          </a:p>
        </p:txBody>
      </p:sp>
      <p:sp>
        <p:nvSpPr>
          <p:cNvPr id="3" name="Content Placeholder 2"/>
          <p:cNvSpPr>
            <a:spLocks noGrp="1"/>
          </p:cNvSpPr>
          <p:nvPr>
            <p:ph idx="1"/>
          </p:nvPr>
        </p:nvSpPr>
        <p:spPr>
          <a:xfrm>
            <a:off x="0" y="914400"/>
            <a:ext cx="5219272" cy="5219271"/>
          </a:xfrm>
        </p:spPr>
        <p:txBody>
          <a:bodyPr>
            <a:noAutofit/>
          </a:bodyPr>
          <a:lstStyle/>
          <a:p>
            <a:r>
              <a:rPr lang="en-US" dirty="0"/>
              <a:t>404/401 Compliance: what more can we do? </a:t>
            </a:r>
          </a:p>
          <a:p>
            <a:pPr lvl="1"/>
            <a:r>
              <a:rPr lang="en-US" sz="2800" dirty="0"/>
              <a:t>Coordinate with OES prior to changes to impacts:  </a:t>
            </a:r>
            <a:r>
              <a:rPr lang="en-US" sz="2800" dirty="0" smtClean="0"/>
              <a:t>	Communication between 	construction &amp; DEC</a:t>
            </a:r>
            <a:endParaRPr lang="en-US" sz="2800" dirty="0"/>
          </a:p>
          <a:p>
            <a:pPr lvl="1"/>
            <a:r>
              <a:rPr lang="en-US" sz="2800" dirty="0"/>
              <a:t>Constructability reviews:  </a:t>
            </a:r>
            <a:r>
              <a:rPr lang="en-US" sz="2800" dirty="0" smtClean="0"/>
              <a:t>	Focus </a:t>
            </a:r>
            <a:r>
              <a:rPr lang="en-US" sz="2800" dirty="0"/>
              <a:t>on large </a:t>
            </a:r>
            <a:r>
              <a:rPr lang="en-US" sz="2800" dirty="0" smtClean="0"/>
              <a:t>	stream/rivers </a:t>
            </a:r>
            <a:r>
              <a:rPr lang="en-US" sz="2800" dirty="0"/>
              <a:t>&amp; tight work </a:t>
            </a:r>
            <a:r>
              <a:rPr lang="en-US" sz="2800" dirty="0" smtClean="0"/>
              <a:t>	limits</a:t>
            </a:r>
            <a:endParaRPr lang="en-US" sz="2800" dirty="0" smtClean="0"/>
          </a:p>
          <a:p>
            <a:pPr lvl="1"/>
            <a:r>
              <a:rPr lang="en-US" sz="2800" dirty="0" smtClean="0"/>
              <a:t>Environmental inspection and compliance </a:t>
            </a:r>
            <a:r>
              <a:rPr lang="en-US" sz="2800" dirty="0"/>
              <a:t>monitor.  </a:t>
            </a:r>
            <a:endParaRPr lang="en-US" sz="4400" dirty="0"/>
          </a:p>
          <a:p>
            <a:pPr lvl="1"/>
            <a:endParaRPr lang="en-US" sz="2800" dirty="0" smtClean="0"/>
          </a:p>
          <a:p>
            <a:pPr lvl="1"/>
            <a:endParaRPr 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3194" y="1968315"/>
            <a:ext cx="3705836" cy="2779377"/>
          </a:xfrm>
          <a:prstGeom prst="rect">
            <a:avLst/>
          </a:prstGeom>
        </p:spPr>
      </p:pic>
    </p:spTree>
    <p:extLst>
      <p:ext uri="{BB962C8B-B14F-4D97-AF65-F5344CB8AC3E}">
        <p14:creationId xmlns:p14="http://schemas.microsoft.com/office/powerpoint/2010/main" val="70093675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104" y="0"/>
            <a:ext cx="7886700" cy="1325563"/>
          </a:xfrm>
        </p:spPr>
        <p:txBody>
          <a:bodyPr>
            <a:normAutofit/>
          </a:bodyPr>
          <a:lstStyle/>
          <a:p>
            <a:pPr algn="ctr"/>
            <a:r>
              <a:rPr lang="en-US" b="1" dirty="0">
                <a:latin typeface="+mn-lt"/>
              </a:rPr>
              <a:t>404/401 </a:t>
            </a:r>
            <a:r>
              <a:rPr lang="en-US" b="1" dirty="0" smtClean="0">
                <a:latin typeface="+mn-lt"/>
              </a:rPr>
              <a:t>Violations</a:t>
            </a:r>
            <a:endParaRPr lang="en-US" sz="4800" b="1" dirty="0">
              <a:latin typeface="+mn-lt"/>
            </a:endParaRPr>
          </a:p>
        </p:txBody>
      </p:sp>
      <p:sp>
        <p:nvSpPr>
          <p:cNvPr id="3" name="Content Placeholder 2"/>
          <p:cNvSpPr>
            <a:spLocks noGrp="1"/>
          </p:cNvSpPr>
          <p:nvPr>
            <p:ph idx="1"/>
          </p:nvPr>
        </p:nvSpPr>
        <p:spPr>
          <a:xfrm>
            <a:off x="0" y="1070081"/>
            <a:ext cx="4988227" cy="3680669"/>
          </a:xfrm>
        </p:spPr>
        <p:txBody>
          <a:bodyPr>
            <a:noAutofit/>
          </a:bodyPr>
          <a:lstStyle/>
          <a:p>
            <a:pPr lvl="1"/>
            <a:r>
              <a:rPr lang="en-US" sz="2800" dirty="0" smtClean="0"/>
              <a:t>Can result in work stoppage</a:t>
            </a:r>
          </a:p>
          <a:p>
            <a:pPr lvl="1"/>
            <a:r>
              <a:rPr lang="en-US" sz="2800" dirty="0" smtClean="0"/>
              <a:t>Cost an average of $1.25 million per violation (fines, studies and mitigation).</a:t>
            </a:r>
          </a:p>
          <a:p>
            <a:pPr lvl="1"/>
            <a:r>
              <a:rPr lang="en-US" sz="2800" dirty="0" smtClean="0"/>
              <a:t>Impact ODOT’s ability to advance the next construction project.</a:t>
            </a:r>
          </a:p>
          <a:p>
            <a:pPr lvl="1"/>
            <a:r>
              <a:rPr lang="en-US" sz="2800" dirty="0" smtClean="0"/>
              <a:t>Recent ODOT violations resulted in criminal investigations by USEPA, OEPA and Ohio Attorney Generals Office.</a:t>
            </a:r>
            <a:endParaRPr lang="en-US" sz="3200"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641" y="1605775"/>
            <a:ext cx="4193300" cy="3144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5973701"/>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6"/>
          <p:cNvSpPr txBox="1">
            <a:spLocks noChangeArrowheads="1"/>
          </p:cNvSpPr>
          <p:nvPr/>
        </p:nvSpPr>
        <p:spPr bwMode="auto">
          <a:xfrm>
            <a:off x="246580" y="896766"/>
            <a:ext cx="8592620"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ahoma" pitchFamily="34" charset="0"/>
              </a:defRPr>
            </a:lvl1pPr>
            <a:lvl2pPr marL="1085850" indent="-34290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spcBef>
                <a:spcPts val="1200"/>
              </a:spcBef>
              <a:spcAft>
                <a:spcPts val="600"/>
              </a:spcAft>
              <a:buSzPct val="80000"/>
              <a:buFont typeface="Arial" panose="020B0604020202020204" pitchFamily="34" charset="0"/>
              <a:buChar char="•"/>
            </a:pPr>
            <a:r>
              <a:rPr lang="en-US" sz="2800" dirty="0">
                <a:solidFill>
                  <a:schemeClr val="accent5">
                    <a:lumMod val="50000"/>
                  </a:schemeClr>
                </a:solidFill>
                <a:latin typeface="+mn-lt"/>
              </a:rPr>
              <a:t>Special Provisions are the method ODOT uses to include the waterway permits conditions as part of the construction contract. </a:t>
            </a:r>
          </a:p>
          <a:p>
            <a:pPr marL="457200" indent="-457200">
              <a:spcBef>
                <a:spcPts val="1200"/>
              </a:spcBef>
              <a:spcAft>
                <a:spcPts val="600"/>
              </a:spcAft>
              <a:buSzPct val="80000"/>
              <a:buFont typeface="Arial" panose="020B0604020202020204" pitchFamily="34" charset="0"/>
              <a:buChar char="•"/>
            </a:pPr>
            <a:r>
              <a:rPr lang="en-US" sz="2800" dirty="0">
                <a:solidFill>
                  <a:schemeClr val="accent5">
                    <a:lumMod val="50000"/>
                  </a:schemeClr>
                </a:solidFill>
                <a:latin typeface="+mn-lt"/>
              </a:rPr>
              <a:t>The SPP prepared by OES-WPU contains the following</a:t>
            </a:r>
            <a:r>
              <a:rPr lang="en-US" sz="2800" dirty="0" smtClean="0">
                <a:solidFill>
                  <a:schemeClr val="accent5">
                    <a:lumMod val="50000"/>
                  </a:schemeClr>
                </a:solidFill>
                <a:latin typeface="+mn-lt"/>
              </a:rPr>
              <a:t>:</a:t>
            </a:r>
            <a:endParaRPr lang="en-US" sz="2800" dirty="0">
              <a:solidFill>
                <a:schemeClr val="accent5">
                  <a:lumMod val="50000"/>
                </a:schemeClr>
              </a:solidFill>
              <a:latin typeface="+mn-lt"/>
            </a:endParaRPr>
          </a:p>
        </p:txBody>
      </p:sp>
      <p:sp>
        <p:nvSpPr>
          <p:cNvPr id="8" name="Rectangle 2"/>
          <p:cNvSpPr>
            <a:spLocks noGrp="1" noChangeArrowheads="1"/>
          </p:cNvSpPr>
          <p:nvPr>
            <p:ph type="title"/>
          </p:nvPr>
        </p:nvSpPr>
        <p:spPr>
          <a:xfrm>
            <a:off x="457200" y="228600"/>
            <a:ext cx="8229600" cy="685800"/>
          </a:xfrm>
        </p:spPr>
        <p:txBody>
          <a:bodyPr>
            <a:noAutofit/>
          </a:bodyPr>
          <a:lstStyle/>
          <a:p>
            <a:pPr algn="ctr" eaLnBrk="1" hangingPunct="1">
              <a:defRPr/>
            </a:pPr>
            <a:r>
              <a:rPr sz="4000" b="1" dirty="0" smtClean="0">
                <a:solidFill>
                  <a:schemeClr val="accent5">
                    <a:lumMod val="50000"/>
                  </a:schemeClr>
                </a:solidFill>
                <a:latin typeface="+mn-lt"/>
              </a:rPr>
              <a:t>ODOT's Special Provisions Package</a:t>
            </a:r>
          </a:p>
        </p:txBody>
      </p:sp>
      <p:sp>
        <p:nvSpPr>
          <p:cNvPr id="3" name="Slide Number Placeholder 2"/>
          <p:cNvSpPr>
            <a:spLocks noGrp="1"/>
          </p:cNvSpPr>
          <p:nvPr>
            <p:ph type="sldNum" sz="quarter" idx="12"/>
          </p:nvPr>
        </p:nvSpPr>
        <p:spPr/>
        <p:txBody>
          <a:bodyPr/>
          <a:lstStyle/>
          <a:p>
            <a:pPr>
              <a:defRPr/>
            </a:pPr>
            <a:fld id="{9BF5B5D2-ED3E-438D-BE4F-23CE7A1B93E2}" type="slidenum">
              <a:rPr lang="en-US" smtClean="0"/>
              <a:pPr>
                <a:defRPr/>
              </a:pPr>
              <a:t>23</a:t>
            </a:fld>
            <a:endParaRPr lang="en-US" dirty="0"/>
          </a:p>
        </p:txBody>
      </p:sp>
      <p:pic>
        <p:nvPicPr>
          <p:cNvPr id="5" name="Picture 16" descr="culvert_replaceme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5512" y="2925846"/>
            <a:ext cx="3241288" cy="2717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133350" y="2873811"/>
            <a:ext cx="544226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ahoma" pitchFamily="34" charset="0"/>
              </a:defRPr>
            </a:lvl1pPr>
            <a:lvl2pPr marL="1085850" indent="-34290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1200150" lvl="1" indent="-457200">
              <a:spcBef>
                <a:spcPts val="1200"/>
              </a:spcBef>
              <a:spcAft>
                <a:spcPts val="600"/>
              </a:spcAft>
              <a:buSzPct val="80000"/>
              <a:buFont typeface="Arial" panose="020B0604020202020204" pitchFamily="34" charset="0"/>
              <a:buChar char="•"/>
            </a:pPr>
            <a:r>
              <a:rPr lang="en-US" sz="2800" dirty="0" smtClean="0">
                <a:solidFill>
                  <a:schemeClr val="accent5">
                    <a:lumMod val="50000"/>
                  </a:schemeClr>
                </a:solidFill>
                <a:latin typeface="+mn-lt"/>
              </a:rPr>
              <a:t>Project </a:t>
            </a:r>
            <a:r>
              <a:rPr lang="en-US" sz="2800" dirty="0">
                <a:solidFill>
                  <a:schemeClr val="accent5">
                    <a:lumMod val="50000"/>
                  </a:schemeClr>
                </a:solidFill>
                <a:latin typeface="+mn-lt"/>
              </a:rPr>
              <a:t>specific title sheet</a:t>
            </a:r>
          </a:p>
          <a:p>
            <a:pPr marL="1200150" lvl="1" indent="-457200">
              <a:spcBef>
                <a:spcPts val="1200"/>
              </a:spcBef>
              <a:spcAft>
                <a:spcPts val="600"/>
              </a:spcAft>
              <a:buSzPct val="80000"/>
              <a:buFont typeface="Arial" panose="020B0604020202020204" pitchFamily="34" charset="0"/>
              <a:buChar char="•"/>
            </a:pPr>
            <a:r>
              <a:rPr lang="en-US" sz="2800" dirty="0" smtClean="0">
                <a:solidFill>
                  <a:schemeClr val="accent5">
                    <a:lumMod val="50000"/>
                  </a:schemeClr>
                </a:solidFill>
                <a:latin typeface="+mn-lt"/>
              </a:rPr>
              <a:t>Standard/project </a:t>
            </a:r>
            <a:r>
              <a:rPr lang="en-US" sz="2800" dirty="0">
                <a:solidFill>
                  <a:schemeClr val="accent5">
                    <a:lumMod val="50000"/>
                  </a:schemeClr>
                </a:solidFill>
                <a:latin typeface="+mn-lt"/>
              </a:rPr>
              <a:t>specific </a:t>
            </a:r>
            <a:r>
              <a:rPr lang="en-US" sz="2800" dirty="0" smtClean="0">
                <a:solidFill>
                  <a:schemeClr val="accent5">
                    <a:lumMod val="50000"/>
                  </a:schemeClr>
                </a:solidFill>
                <a:latin typeface="+mn-lt"/>
              </a:rPr>
              <a:t>conditions/provisions</a:t>
            </a:r>
          </a:p>
          <a:p>
            <a:pPr marL="1200150" lvl="1" indent="-457200">
              <a:spcBef>
                <a:spcPts val="1200"/>
              </a:spcBef>
              <a:spcAft>
                <a:spcPts val="600"/>
              </a:spcAft>
              <a:buSzPct val="80000"/>
              <a:buFont typeface="Arial" panose="020B0604020202020204" pitchFamily="34" charset="0"/>
              <a:buChar char="•"/>
            </a:pPr>
            <a:r>
              <a:rPr lang="en-US" sz="2800" dirty="0" smtClean="0">
                <a:solidFill>
                  <a:schemeClr val="accent5">
                    <a:lumMod val="50000"/>
                  </a:schemeClr>
                </a:solidFill>
                <a:latin typeface="+mn-lt"/>
              </a:rPr>
              <a:t>Water </a:t>
            </a:r>
            <a:r>
              <a:rPr lang="en-US" sz="2800" dirty="0">
                <a:solidFill>
                  <a:schemeClr val="accent5">
                    <a:lumMod val="50000"/>
                  </a:schemeClr>
                </a:solidFill>
                <a:latin typeface="+mn-lt"/>
              </a:rPr>
              <a:t>resource tables, figures, and plans that the agencies </a:t>
            </a:r>
            <a:r>
              <a:rPr lang="en-US" sz="2800" dirty="0" smtClean="0">
                <a:solidFill>
                  <a:schemeClr val="accent5">
                    <a:lumMod val="50000"/>
                  </a:schemeClr>
                </a:solidFill>
                <a:latin typeface="+mn-lt"/>
              </a:rPr>
              <a:t>approved</a:t>
            </a:r>
            <a:endParaRPr lang="en-US" sz="2800" dirty="0">
              <a:solidFill>
                <a:schemeClr val="accent5">
                  <a:lumMod val="50000"/>
                </a:schemeClr>
              </a:solidFill>
              <a:latin typeface="+mn-lt"/>
            </a:endParaRPr>
          </a:p>
        </p:txBody>
      </p:sp>
    </p:spTree>
    <p:extLst>
      <p:ext uri="{BB962C8B-B14F-4D97-AF65-F5344CB8AC3E}">
        <p14:creationId xmlns:p14="http://schemas.microsoft.com/office/powerpoint/2010/main" val="557883137"/>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pPr algn="ctr">
              <a:defRPr/>
            </a:pPr>
            <a:r>
              <a:rPr sz="4000" b="1" dirty="0">
                <a:ln w="3200">
                  <a:solidFill>
                    <a:srgbClr val="BDE296">
                      <a:shade val="75000"/>
                      <a:alpha val="25000"/>
                    </a:srgbClr>
                  </a:solidFill>
                  <a:prstDash val="solid"/>
                  <a:round/>
                </a:ln>
                <a:solidFill>
                  <a:schemeClr val="accent5">
                    <a:lumMod val="50000"/>
                  </a:schemeClr>
                </a:solidFill>
                <a:latin typeface="+mn-lt"/>
              </a:rPr>
              <a:t>ODOT's Special Provisions Package</a:t>
            </a:r>
            <a:endParaRPr b="1" dirty="0">
              <a:solidFill>
                <a:schemeClr val="accent5">
                  <a:lumMod val="50000"/>
                </a:schemeClr>
              </a:solidFill>
              <a:latin typeface="+mn-lt"/>
            </a:endParaRPr>
          </a:p>
        </p:txBody>
      </p:sp>
      <p:sp>
        <p:nvSpPr>
          <p:cNvPr id="3" name="Slide Number Placeholder 2"/>
          <p:cNvSpPr>
            <a:spLocks noGrp="1"/>
          </p:cNvSpPr>
          <p:nvPr>
            <p:ph type="sldNum" sz="quarter" idx="12"/>
          </p:nvPr>
        </p:nvSpPr>
        <p:spPr/>
        <p:txBody>
          <a:bodyPr/>
          <a:lstStyle/>
          <a:p>
            <a:pPr>
              <a:defRPr/>
            </a:pPr>
            <a:fld id="{75088C46-A30A-45E1-B95E-E46F240016C3}" type="slidenum">
              <a:rPr lang="en-US" smtClean="0"/>
              <a:pPr>
                <a:defRPr/>
              </a:pPr>
              <a:t>24</a:t>
            </a:fld>
            <a:endParaRPr lang="en-US" dirty="0"/>
          </a:p>
        </p:txBody>
      </p:sp>
      <p:sp>
        <p:nvSpPr>
          <p:cNvPr id="173060" name="TextBox 3"/>
          <p:cNvSpPr txBox="1">
            <a:spLocks noChangeArrowheads="1"/>
          </p:cNvSpPr>
          <p:nvPr/>
        </p:nvSpPr>
        <p:spPr bwMode="auto">
          <a:xfrm>
            <a:off x="538163" y="990600"/>
            <a:ext cx="8605837"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ahoma" pitchFamily="34" charset="0"/>
              </a:defRPr>
            </a:lvl1pPr>
            <a:lvl2pPr marL="1085850" indent="-34290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spcBef>
                <a:spcPts val="1200"/>
              </a:spcBef>
              <a:spcAft>
                <a:spcPts val="600"/>
              </a:spcAft>
              <a:buSzPct val="80000"/>
              <a:buFont typeface="Arial" panose="020B0604020202020204" pitchFamily="34" charset="0"/>
              <a:buChar char="•"/>
            </a:pPr>
            <a:r>
              <a:rPr lang="en-US" sz="2800" dirty="0">
                <a:solidFill>
                  <a:schemeClr val="accent5">
                    <a:lumMod val="50000"/>
                  </a:schemeClr>
                </a:solidFill>
                <a:latin typeface="+mn-lt"/>
              </a:rPr>
              <a:t>Special Provisions ensure that the contractor is aware of all Waterway Permit Conditions prior to bidding on a construction contract. </a:t>
            </a:r>
          </a:p>
          <a:p>
            <a:pPr marL="1200150" lvl="1" indent="-457200">
              <a:spcBef>
                <a:spcPts val="1200"/>
              </a:spcBef>
              <a:spcAft>
                <a:spcPts val="600"/>
              </a:spcAft>
              <a:buSzPct val="80000"/>
              <a:buFont typeface="Arial" panose="020B0604020202020204" pitchFamily="34" charset="0"/>
              <a:buChar char="•"/>
            </a:pPr>
            <a:r>
              <a:rPr lang="en-US" sz="2800" dirty="0">
                <a:solidFill>
                  <a:schemeClr val="accent5">
                    <a:lumMod val="50000"/>
                  </a:schemeClr>
                </a:solidFill>
                <a:latin typeface="+mn-lt"/>
              </a:rPr>
              <a:t>Contractor must adhere to all of the conditions since they are now part of the contract.</a:t>
            </a:r>
          </a:p>
          <a:p>
            <a:pPr marL="457200" indent="-457200">
              <a:spcBef>
                <a:spcPts val="1200"/>
              </a:spcBef>
              <a:spcAft>
                <a:spcPts val="600"/>
              </a:spcAft>
              <a:buSzPct val="80000"/>
              <a:buFont typeface="Arial" panose="020B0604020202020204" pitchFamily="34" charset="0"/>
              <a:buChar char="•"/>
            </a:pPr>
            <a:r>
              <a:rPr lang="en-US" sz="2800" dirty="0" smtClean="0">
                <a:solidFill>
                  <a:schemeClr val="accent5">
                    <a:lumMod val="50000"/>
                  </a:schemeClr>
                </a:solidFill>
                <a:latin typeface="+mn-lt"/>
              </a:rPr>
              <a:t>The permit is </a:t>
            </a:r>
            <a:r>
              <a:rPr lang="en-US" sz="2800" dirty="0">
                <a:solidFill>
                  <a:schemeClr val="accent5">
                    <a:lumMod val="50000"/>
                  </a:schemeClr>
                </a:solidFill>
                <a:latin typeface="+mn-lt"/>
              </a:rPr>
              <a:t>sent at the same time as the SPP, but is </a:t>
            </a:r>
            <a:r>
              <a:rPr lang="en-US" sz="2800" b="1" u="sng" dirty="0">
                <a:solidFill>
                  <a:schemeClr val="accent5">
                    <a:lumMod val="50000"/>
                  </a:schemeClr>
                </a:solidFill>
                <a:latin typeface="+mn-lt"/>
              </a:rPr>
              <a:t>NOT</a:t>
            </a:r>
            <a:r>
              <a:rPr lang="en-US" sz="2800" dirty="0">
                <a:solidFill>
                  <a:schemeClr val="accent5">
                    <a:lumMod val="50000"/>
                  </a:schemeClr>
                </a:solidFill>
                <a:latin typeface="+mn-lt"/>
              </a:rPr>
              <a:t> to be attached to the construction plans</a:t>
            </a:r>
            <a:r>
              <a:rPr lang="en-US" sz="2800" dirty="0" smtClean="0">
                <a:solidFill>
                  <a:schemeClr val="accent5">
                    <a:lumMod val="50000"/>
                  </a:schemeClr>
                </a:solidFill>
                <a:latin typeface="+mn-lt"/>
              </a:rPr>
              <a:t>.</a:t>
            </a:r>
          </a:p>
          <a:p>
            <a:pPr marL="457200" indent="-457200">
              <a:spcBef>
                <a:spcPts val="1200"/>
              </a:spcBef>
              <a:spcAft>
                <a:spcPts val="600"/>
              </a:spcAft>
              <a:buSzPct val="80000"/>
              <a:buFont typeface="Arial" panose="020B0604020202020204" pitchFamily="34" charset="0"/>
              <a:buChar char="•"/>
            </a:pPr>
            <a:r>
              <a:rPr lang="en-US" sz="2800" dirty="0" smtClean="0">
                <a:solidFill>
                  <a:schemeClr val="accent5">
                    <a:lumMod val="50000"/>
                  </a:schemeClr>
                </a:solidFill>
                <a:latin typeface="+mn-lt"/>
              </a:rPr>
              <a:t>Any permits must be provided to the contractor and displayed at the project site.</a:t>
            </a:r>
            <a:endParaRPr lang="en-US" sz="2800" dirty="0">
              <a:solidFill>
                <a:schemeClr val="accent5">
                  <a:lumMod val="50000"/>
                </a:schemeClr>
              </a:solidFill>
              <a:latin typeface="+mn-lt"/>
            </a:endParaRPr>
          </a:p>
        </p:txBody>
      </p:sp>
    </p:spTree>
    <p:extLst>
      <p:ext uri="{BB962C8B-B14F-4D97-AF65-F5344CB8AC3E}">
        <p14:creationId xmlns:p14="http://schemas.microsoft.com/office/powerpoint/2010/main" val="3934762780"/>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848600" cy="914400"/>
          </a:xfrm>
        </p:spPr>
        <p:txBody>
          <a:bodyPr/>
          <a:lstStyle/>
          <a:p>
            <a:r>
              <a:rPr lang="en-US" sz="4000" b="1" dirty="0">
                <a:ln w="3200">
                  <a:solidFill>
                    <a:srgbClr val="BDE296">
                      <a:shade val="75000"/>
                      <a:alpha val="25000"/>
                    </a:srgbClr>
                  </a:solidFill>
                  <a:prstDash val="solid"/>
                  <a:round/>
                </a:ln>
                <a:solidFill>
                  <a:schemeClr val="accent5">
                    <a:lumMod val="50000"/>
                  </a:schemeClr>
                </a:solidFill>
                <a:latin typeface="+mn-lt"/>
              </a:rPr>
              <a:t>ODOT's Special Provisions Package</a:t>
            </a:r>
            <a:endParaRPr lang="en-US" b="1" dirty="0">
              <a:solidFill>
                <a:schemeClr val="accent5">
                  <a:lumMod val="50000"/>
                </a:schemeClr>
              </a:solidFill>
              <a:latin typeface="+mn-lt"/>
            </a:endParaRPr>
          </a:p>
        </p:txBody>
      </p:sp>
      <p:sp>
        <p:nvSpPr>
          <p:cNvPr id="3" name="Slide Number Placeholder 2"/>
          <p:cNvSpPr>
            <a:spLocks noGrp="1"/>
          </p:cNvSpPr>
          <p:nvPr>
            <p:ph type="sldNum" sz="quarter" idx="12"/>
          </p:nvPr>
        </p:nvSpPr>
        <p:spPr/>
        <p:txBody>
          <a:bodyPr/>
          <a:lstStyle/>
          <a:p>
            <a:pPr>
              <a:defRPr/>
            </a:pPr>
            <a:fld id="{274D91A5-938A-4D37-B302-99D73C30A5DB}" type="slidenum">
              <a:rPr lang="en-US" smtClean="0"/>
              <a:pPr>
                <a:defRPr/>
              </a:pPr>
              <a:t>25</a:t>
            </a:fld>
            <a:endParaRPr lang="en-US"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8222"/>
            <a:ext cx="38100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48200" y="914899"/>
            <a:ext cx="44958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95000"/>
                    <a:lumOff val="5000"/>
                  </a:schemeClr>
                </a:solidFill>
                <a:cs typeface="Arial" panose="020B0604020202020204" pitchFamily="34" charset="0"/>
              </a:rPr>
              <a:t>USACE and Ohio EPA reserve the right to inspect any ODOT project during or post construction</a:t>
            </a:r>
            <a:r>
              <a:rPr lang="en-US" sz="2400" dirty="0" smtClean="0">
                <a:solidFill>
                  <a:schemeClr val="tx1">
                    <a:lumMod val="95000"/>
                    <a:lumOff val="5000"/>
                  </a:schemeClr>
                </a:solidFill>
                <a:cs typeface="Arial" panose="020B0604020202020204" pitchFamily="34" charset="0"/>
              </a:rPr>
              <a:t>.</a:t>
            </a:r>
          </a:p>
          <a:p>
            <a:pPr marL="285750" indent="-285750">
              <a:buFont typeface="Arial" panose="020B0604020202020204" pitchFamily="34" charset="0"/>
              <a:buChar char="•"/>
            </a:pPr>
            <a:endParaRPr lang="en-US" sz="2400" dirty="0">
              <a:solidFill>
                <a:schemeClr val="tx1">
                  <a:lumMod val="95000"/>
                  <a:lumOff val="5000"/>
                </a:schemeClr>
              </a:solidFill>
              <a:cs typeface="Arial" panose="020B0604020202020204" pitchFamily="34" charset="0"/>
            </a:endParaRPr>
          </a:p>
          <a:p>
            <a:pPr marL="285750" indent="-285750">
              <a:buFont typeface="Arial" panose="020B0604020202020204" pitchFamily="34" charset="0"/>
              <a:buChar char="•"/>
            </a:pPr>
            <a:r>
              <a:rPr lang="en-US" sz="2400" dirty="0">
                <a:solidFill>
                  <a:schemeClr val="tx1">
                    <a:lumMod val="95000"/>
                    <a:lumOff val="5000"/>
                  </a:schemeClr>
                </a:solidFill>
                <a:cs typeface="Arial" panose="020B0604020202020204" pitchFamily="34" charset="0"/>
              </a:rPr>
              <a:t>If compliance issues arise, OES works with the district office to address as soon as </a:t>
            </a:r>
            <a:r>
              <a:rPr lang="en-US" sz="2400" dirty="0" smtClean="0">
                <a:solidFill>
                  <a:schemeClr val="tx1">
                    <a:lumMod val="95000"/>
                    <a:lumOff val="5000"/>
                  </a:schemeClr>
                </a:solidFill>
                <a:cs typeface="Arial" panose="020B0604020202020204" pitchFamily="34" charset="0"/>
              </a:rPr>
              <a:t>possible, which may involve a consultant.</a:t>
            </a:r>
          </a:p>
          <a:p>
            <a:pPr marL="285750" indent="-285750">
              <a:buFont typeface="Arial" panose="020B0604020202020204" pitchFamily="34" charset="0"/>
              <a:buChar char="•"/>
            </a:pPr>
            <a:endParaRPr lang="en-US" sz="2400" dirty="0">
              <a:solidFill>
                <a:schemeClr val="tx1">
                  <a:lumMod val="95000"/>
                  <a:lumOff val="5000"/>
                </a:schemeClr>
              </a:solidFill>
              <a:cs typeface="Arial" panose="020B0604020202020204" pitchFamily="34" charset="0"/>
            </a:endParaRPr>
          </a:p>
          <a:p>
            <a:pPr marL="285750" indent="-285750">
              <a:buFont typeface="Arial" panose="020B0604020202020204" pitchFamily="34" charset="0"/>
              <a:buChar char="•"/>
            </a:pPr>
            <a:r>
              <a:rPr lang="en-US" sz="2400" dirty="0">
                <a:solidFill>
                  <a:schemeClr val="tx1">
                    <a:lumMod val="95000"/>
                    <a:lumOff val="5000"/>
                  </a:schemeClr>
                </a:solidFill>
                <a:cs typeface="Arial" panose="020B0604020202020204" pitchFamily="34" charset="0"/>
              </a:rPr>
              <a:t>If the contractor is responsible for non-compliance, ODOT will hold the contractor liable per the construction contract.</a:t>
            </a:r>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722" y="974372"/>
            <a:ext cx="376555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738948"/>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397000"/>
            <a:ext cx="4572000" cy="3962400"/>
          </a:xfrm>
        </p:spPr>
        <p:txBody>
          <a:bodyPr/>
          <a:lstStyle/>
          <a:p>
            <a:pPr>
              <a:buSzPct val="80000"/>
              <a:defRPr/>
            </a:pPr>
            <a:r>
              <a:rPr lang="en-US" sz="2400" dirty="0" smtClean="0">
                <a:solidFill>
                  <a:schemeClr val="accent5">
                    <a:lumMod val="50000"/>
                  </a:schemeClr>
                </a:solidFill>
              </a:rPr>
              <a:t>Although not currently included in permit </a:t>
            </a:r>
            <a:r>
              <a:rPr lang="en-US" sz="2400" dirty="0">
                <a:solidFill>
                  <a:schemeClr val="accent5">
                    <a:lumMod val="50000"/>
                  </a:schemeClr>
                </a:solidFill>
              </a:rPr>
              <a:t>a</a:t>
            </a:r>
            <a:r>
              <a:rPr lang="en-US" sz="2400" dirty="0" smtClean="0">
                <a:solidFill>
                  <a:schemeClr val="accent5">
                    <a:lumMod val="50000"/>
                  </a:schemeClr>
                </a:solidFill>
              </a:rPr>
              <a:t>pplications  “borrow and waste sites” are subject to the Clean Water Act (Section 401/404</a:t>
            </a:r>
            <a:r>
              <a:rPr lang="en-US" sz="2400" dirty="0" smtClean="0">
                <a:solidFill>
                  <a:schemeClr val="accent5">
                    <a:lumMod val="50000"/>
                  </a:schemeClr>
                </a:solidFill>
              </a:rPr>
              <a:t>).</a:t>
            </a:r>
          </a:p>
          <a:p>
            <a:pPr>
              <a:buSzPct val="80000"/>
              <a:defRPr/>
            </a:pPr>
            <a:r>
              <a:rPr lang="en-US" sz="2400" dirty="0" smtClean="0">
                <a:solidFill>
                  <a:schemeClr val="accent5">
                    <a:lumMod val="50000"/>
                  </a:schemeClr>
                </a:solidFill>
              </a:rPr>
              <a:t>Agencies </a:t>
            </a:r>
            <a:r>
              <a:rPr lang="en-US" sz="2400" dirty="0" smtClean="0">
                <a:solidFill>
                  <a:schemeClr val="accent5">
                    <a:lumMod val="50000"/>
                  </a:schemeClr>
                </a:solidFill>
              </a:rPr>
              <a:t>are pushing ODOT to incorporate borrow and </a:t>
            </a:r>
            <a:r>
              <a:rPr lang="en-US" sz="2400" dirty="0">
                <a:solidFill>
                  <a:schemeClr val="accent5">
                    <a:lumMod val="50000"/>
                  </a:schemeClr>
                </a:solidFill>
              </a:rPr>
              <a:t>w</a:t>
            </a:r>
            <a:r>
              <a:rPr lang="en-US" sz="2400" dirty="0" smtClean="0">
                <a:solidFill>
                  <a:schemeClr val="accent5">
                    <a:lumMod val="50000"/>
                  </a:schemeClr>
                </a:solidFill>
              </a:rPr>
              <a:t>astes sites into NEPA documents and permitting documents.</a:t>
            </a:r>
          </a:p>
        </p:txBody>
      </p:sp>
      <p:sp>
        <p:nvSpPr>
          <p:cNvPr id="5" name="Slide Number Placeholder 4"/>
          <p:cNvSpPr>
            <a:spLocks noGrp="1"/>
          </p:cNvSpPr>
          <p:nvPr>
            <p:ph type="sldNum" sz="quarter" idx="12"/>
          </p:nvPr>
        </p:nvSpPr>
        <p:spPr/>
        <p:txBody>
          <a:bodyPr/>
          <a:lstStyle/>
          <a:p>
            <a:pPr>
              <a:defRPr/>
            </a:pPr>
            <a:fld id="{87E64E63-8C47-4913-A8B0-6129DC76F8BE}" type="slidenum">
              <a:rPr lang="en-US" smtClean="0"/>
              <a:pPr>
                <a:defRPr/>
              </a:pPr>
              <a:t>26</a:t>
            </a:fld>
            <a:endParaRPr lang="en-US" dirty="0"/>
          </a:p>
        </p:txBody>
      </p:sp>
      <p:graphicFrame>
        <p:nvGraphicFramePr>
          <p:cNvPr id="174085" name="Object 4"/>
          <p:cNvGraphicFramePr>
            <a:graphicFrameLocks noChangeAspect="1"/>
          </p:cNvGraphicFramePr>
          <p:nvPr/>
        </p:nvGraphicFramePr>
        <p:xfrm>
          <a:off x="5105400" y="1752600"/>
          <a:ext cx="3622675" cy="2717800"/>
        </p:xfrm>
        <a:graphic>
          <a:graphicData uri="http://schemas.openxmlformats.org/presentationml/2006/ole">
            <mc:AlternateContent xmlns:mc="http://schemas.openxmlformats.org/markup-compatibility/2006">
              <mc:Choice xmlns:v="urn:schemas-microsoft-com:vml" Requires="v">
                <p:oleObj spid="_x0000_s1046" name="Photo Editor Photo" r:id="rId3" imgW="24685714" imgH="18514286" progId="">
                  <p:embed/>
                </p:oleObj>
              </mc:Choice>
              <mc:Fallback>
                <p:oleObj name="Photo Editor Photo" r:id="rId3" imgW="24685714" imgH="1851428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752600"/>
                        <a:ext cx="3622675"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086" name="TextBox 3"/>
          <p:cNvSpPr txBox="1">
            <a:spLocks noChangeArrowheads="1"/>
          </p:cNvSpPr>
          <p:nvPr/>
        </p:nvSpPr>
        <p:spPr bwMode="auto">
          <a:xfrm>
            <a:off x="381000" y="4628356"/>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342900" indent="-342900">
              <a:spcBef>
                <a:spcPts val="600"/>
              </a:spcBef>
              <a:buSzPct val="80000"/>
              <a:buFont typeface="Arial" panose="020B0604020202020204" pitchFamily="34" charset="0"/>
              <a:buChar char="•"/>
            </a:pPr>
            <a:r>
              <a:rPr lang="en-US" sz="2400" dirty="0" smtClean="0">
                <a:solidFill>
                  <a:schemeClr val="accent5">
                    <a:lumMod val="50000"/>
                  </a:schemeClr>
                </a:solidFill>
                <a:latin typeface="Calibri" panose="020F0502020204030204" pitchFamily="34" charset="0"/>
              </a:rPr>
              <a:t>ODOT </a:t>
            </a:r>
            <a:r>
              <a:rPr lang="en-US" sz="2400" dirty="0">
                <a:solidFill>
                  <a:schemeClr val="accent5">
                    <a:lumMod val="50000"/>
                  </a:schemeClr>
                </a:solidFill>
                <a:latin typeface="Calibri" panose="020F0502020204030204" pitchFamily="34" charset="0"/>
              </a:rPr>
              <a:t>Contractors are required by </a:t>
            </a:r>
            <a:r>
              <a:rPr lang="en-US" sz="2400" b="1" dirty="0">
                <a:solidFill>
                  <a:schemeClr val="accent5">
                    <a:lumMod val="50000"/>
                  </a:schemeClr>
                </a:solidFill>
                <a:latin typeface="Calibri" panose="020F0502020204030204" pitchFamily="34" charset="0"/>
              </a:rPr>
              <a:t>CMS 107.10 </a:t>
            </a:r>
            <a:r>
              <a:rPr lang="en-US" sz="2400" dirty="0">
                <a:solidFill>
                  <a:schemeClr val="accent5">
                    <a:lumMod val="50000"/>
                  </a:schemeClr>
                </a:solidFill>
                <a:latin typeface="Calibri" panose="020F0502020204030204" pitchFamily="34" charset="0"/>
              </a:rPr>
              <a:t>to have a pre-qualified consultant certify that borrow and waste sites will not impact jurisdictional waters and isolated wetlands.</a:t>
            </a:r>
          </a:p>
        </p:txBody>
      </p:sp>
      <p:sp>
        <p:nvSpPr>
          <p:cNvPr id="7" name="Title 1"/>
          <p:cNvSpPr txBox="1">
            <a:spLocks/>
          </p:cNvSpPr>
          <p:nvPr/>
        </p:nvSpPr>
        <p:spPr>
          <a:xfrm>
            <a:off x="710889" y="19569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mn-lt"/>
              </a:rPr>
              <a:t>SS 832 and CMS 107.10- Work outside the project work limits</a:t>
            </a:r>
            <a:endParaRPr lang="en-US" sz="4800" b="1" dirty="0">
              <a:latin typeface="+mn-lt"/>
            </a:endParaRPr>
          </a:p>
        </p:txBody>
      </p:sp>
    </p:spTree>
    <p:extLst>
      <p:ext uri="{BB962C8B-B14F-4D97-AF65-F5344CB8AC3E}">
        <p14:creationId xmlns:p14="http://schemas.microsoft.com/office/powerpoint/2010/main" val="3766829846"/>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93" y="1521259"/>
            <a:ext cx="5051503" cy="5970865"/>
          </a:xfrm>
          <a:prstGeom prst="rect">
            <a:avLst/>
          </a:prstGeom>
        </p:spPr>
        <p:txBody>
          <a:bodyPr wrap="square">
            <a:spAutoFit/>
          </a:bodyPr>
          <a:lstStyle/>
          <a:p>
            <a:pPr marL="571500" indent="-571500">
              <a:buFont typeface="Arial" panose="020B0604020202020204" pitchFamily="34" charset="0"/>
              <a:buChar char="•"/>
            </a:pPr>
            <a:r>
              <a:rPr lang="en-US" sz="3200" dirty="0" smtClean="0">
                <a:solidFill>
                  <a:srgbClr val="000000"/>
                </a:solidFill>
                <a:latin typeface="Calibri" panose="020F0502020204030204" pitchFamily="34" charset="0"/>
              </a:rPr>
              <a:t>Pre-qualified consultant</a:t>
            </a:r>
          </a:p>
          <a:p>
            <a:pPr marL="1028700" lvl="1" indent="-571500">
              <a:buFont typeface="Arial" panose="020B0604020202020204" pitchFamily="34" charset="0"/>
              <a:buChar char="•"/>
            </a:pPr>
            <a:r>
              <a:rPr lang="en-US" sz="2800" dirty="0" smtClean="0">
                <a:solidFill>
                  <a:srgbClr val="000000"/>
                </a:solidFill>
                <a:latin typeface="Calibri" panose="020F0502020204030204" pitchFamily="34" charset="0"/>
              </a:rPr>
              <a:t>Wetland, ECO, ESA, CR, Floodplain, </a:t>
            </a:r>
            <a:r>
              <a:rPr lang="en-US" sz="2800" dirty="0" err="1" smtClean="0">
                <a:solidFill>
                  <a:srgbClr val="000000"/>
                </a:solidFill>
                <a:latin typeface="Calibri" panose="020F0502020204030204" pitchFamily="34" charset="0"/>
              </a:rPr>
              <a:t>Haz</a:t>
            </a:r>
            <a:endParaRPr lang="en-US" sz="2800" dirty="0" smtClean="0">
              <a:solidFill>
                <a:srgbClr val="000000"/>
              </a:solidFill>
              <a:latin typeface="Calibri" panose="020F0502020204030204" pitchFamily="34" charset="0"/>
            </a:endParaRPr>
          </a:p>
          <a:p>
            <a:pPr marL="1028700" lvl="1" indent="-571500">
              <a:buFont typeface="Arial" panose="020B0604020202020204" pitchFamily="34" charset="0"/>
              <a:buChar char="•"/>
            </a:pPr>
            <a:r>
              <a:rPr lang="en-US" sz="2800" dirty="0" smtClean="0">
                <a:solidFill>
                  <a:srgbClr val="000000"/>
                </a:solidFill>
                <a:latin typeface="Calibri" panose="020F0502020204030204" pitchFamily="34" charset="0"/>
              </a:rPr>
              <a:t>Provide documentation to DEC and OES</a:t>
            </a:r>
          </a:p>
          <a:p>
            <a:pPr marL="571500" indent="-571500">
              <a:buFont typeface="Arial" panose="020B0604020202020204" pitchFamily="34" charset="0"/>
              <a:buChar char="•"/>
            </a:pPr>
            <a:r>
              <a:rPr lang="en-US" sz="3200" dirty="0" smtClean="0">
                <a:solidFill>
                  <a:srgbClr val="000000"/>
                </a:solidFill>
                <a:latin typeface="Calibri" panose="020F0502020204030204" pitchFamily="34" charset="0"/>
              </a:rPr>
              <a:t>Secure any necessary waterway permits.</a:t>
            </a:r>
          </a:p>
          <a:p>
            <a:pPr marL="1028700" lvl="1" indent="-571500">
              <a:buFont typeface="Arial" panose="020B0604020202020204" pitchFamily="34" charset="0"/>
              <a:buChar char="•"/>
            </a:pPr>
            <a:r>
              <a:rPr lang="en-US" sz="2800" dirty="0" smtClean="0">
                <a:solidFill>
                  <a:srgbClr val="000000"/>
                </a:solidFill>
                <a:latin typeface="Calibri" panose="020F0502020204030204" pitchFamily="34" charset="0"/>
              </a:rPr>
              <a:t>Could take 3-8 months.</a:t>
            </a:r>
          </a:p>
          <a:p>
            <a:pPr marL="571500" indent="-571500">
              <a:buFont typeface="Arial" panose="020B0604020202020204" pitchFamily="34" charset="0"/>
              <a:buChar char="•"/>
            </a:pPr>
            <a:r>
              <a:rPr lang="en-US" sz="2800" dirty="0" smtClean="0">
                <a:solidFill>
                  <a:srgbClr val="000000"/>
                </a:solidFill>
                <a:latin typeface="Calibri" panose="020F0502020204030204" pitchFamily="34" charset="0"/>
              </a:rPr>
              <a:t>Prior to using the area.</a:t>
            </a:r>
          </a:p>
          <a:p>
            <a:pPr marL="571500" indent="-571500">
              <a:buFont typeface="Arial" panose="020B0604020202020204" pitchFamily="34" charset="0"/>
              <a:buChar char="•"/>
            </a:pPr>
            <a:endParaRPr lang="en-US" sz="3200" dirty="0" smtClean="0">
              <a:solidFill>
                <a:srgbClr val="000000"/>
              </a:solidFill>
              <a:latin typeface="Myriad Pro"/>
            </a:endParaRPr>
          </a:p>
          <a:p>
            <a:endParaRPr lang="en-US" sz="3200" dirty="0">
              <a:solidFill>
                <a:srgbClr val="000000"/>
              </a:solidFill>
              <a:latin typeface="Myriad Pro"/>
            </a:endParaRPr>
          </a:p>
          <a:p>
            <a:endParaRPr lang="en-US" dirty="0">
              <a:solidFill>
                <a:srgbClr val="000000"/>
              </a:solidFill>
              <a:latin typeface="Myriad Pro"/>
            </a:endParaRPr>
          </a:p>
          <a:p>
            <a:endParaRPr lang="en-US" dirty="0" smtClean="0">
              <a:solidFill>
                <a:srgbClr val="000000"/>
              </a:solidFill>
              <a:latin typeface="Myriad Pro"/>
            </a:endParaRPr>
          </a:p>
          <a:p>
            <a:endParaRPr lang="en-US" dirty="0">
              <a:solidFill>
                <a:srgbClr val="000000"/>
              </a:solidFill>
              <a:latin typeface="Myriad Pro"/>
            </a:endParaRPr>
          </a:p>
        </p:txBody>
      </p:sp>
      <p:sp>
        <p:nvSpPr>
          <p:cNvPr id="5" name="Title 1"/>
          <p:cNvSpPr txBox="1">
            <a:spLocks/>
          </p:cNvSpPr>
          <p:nvPr/>
        </p:nvSpPr>
        <p:spPr>
          <a:xfrm>
            <a:off x="710889" y="19569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mn-lt"/>
              </a:rPr>
              <a:t>SS 832 and CMS 107.10- Work outside the project work limits</a:t>
            </a:r>
            <a:endParaRPr lang="en-US" sz="4800" b="1" dirty="0">
              <a:latin typeface="+mn-lt"/>
            </a:endParaRPr>
          </a:p>
        </p:txBody>
      </p:sp>
      <p:pic>
        <p:nvPicPr>
          <p:cNvPr id="6" name="Picture 7" descr="general swamp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3096" y="2252544"/>
            <a:ext cx="3910361" cy="293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591753"/>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780" y="1731078"/>
            <a:ext cx="5441795" cy="4339650"/>
          </a:xfrm>
          <a:prstGeom prst="rect">
            <a:avLst/>
          </a:prstGeom>
        </p:spPr>
        <p:txBody>
          <a:bodyPr wrap="square">
            <a:spAutoFit/>
          </a:bodyPr>
          <a:lstStyle/>
          <a:p>
            <a:r>
              <a:rPr lang="en-US" sz="3600" dirty="0" smtClean="0">
                <a:solidFill>
                  <a:srgbClr val="000000"/>
                </a:solidFill>
                <a:latin typeface="Calibri" panose="020F0502020204030204" pitchFamily="34" charset="0"/>
              </a:rPr>
              <a:t>Use of </a:t>
            </a:r>
            <a:r>
              <a:rPr lang="en-US" sz="3600" dirty="0">
                <a:solidFill>
                  <a:srgbClr val="000000"/>
                </a:solidFill>
                <a:latin typeface="Calibri" panose="020F0502020204030204" pitchFamily="34" charset="0"/>
              </a:rPr>
              <a:t>land outside of existing ROW (including temporary work agreements, disposal of spoil on private land, </a:t>
            </a:r>
            <a:r>
              <a:rPr lang="en-US" sz="3600" dirty="0" smtClean="0">
                <a:solidFill>
                  <a:srgbClr val="000000"/>
                </a:solidFill>
                <a:latin typeface="Calibri" panose="020F0502020204030204" pitchFamily="34" charset="0"/>
              </a:rPr>
              <a:t>etc.)</a:t>
            </a:r>
          </a:p>
          <a:p>
            <a:endParaRPr lang="en-US" sz="3600" dirty="0">
              <a:solidFill>
                <a:srgbClr val="000000"/>
              </a:solidFill>
              <a:latin typeface="Myriad Pro"/>
            </a:endParaRPr>
          </a:p>
          <a:p>
            <a:endParaRPr lang="en-US" sz="2000" dirty="0">
              <a:solidFill>
                <a:srgbClr val="000000"/>
              </a:solidFill>
              <a:latin typeface="Myriad Pro"/>
            </a:endParaRPr>
          </a:p>
          <a:p>
            <a:endParaRPr lang="en-US" sz="2000" dirty="0" smtClean="0">
              <a:solidFill>
                <a:srgbClr val="000000"/>
              </a:solidFill>
              <a:latin typeface="Myriad Pro"/>
            </a:endParaRPr>
          </a:p>
          <a:p>
            <a:endParaRPr lang="en-US" sz="2000" dirty="0">
              <a:solidFill>
                <a:srgbClr val="000000"/>
              </a:solidFill>
              <a:latin typeface="Myriad Pro"/>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659" y="2150715"/>
            <a:ext cx="2718512" cy="337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20575" y="5609063"/>
            <a:ext cx="2899317" cy="461665"/>
          </a:xfrm>
          <a:prstGeom prst="rect">
            <a:avLst/>
          </a:prstGeom>
          <a:noFill/>
        </p:spPr>
        <p:txBody>
          <a:bodyPr wrap="square" rtlCol="0">
            <a:spAutoFit/>
          </a:bodyPr>
          <a:lstStyle/>
          <a:p>
            <a:r>
              <a:rPr lang="en-US" sz="2400" b="1" dirty="0" smtClean="0"/>
              <a:t>Beware of this sign!</a:t>
            </a:r>
            <a:endParaRPr lang="en-US" sz="2400" b="1" dirty="0"/>
          </a:p>
        </p:txBody>
      </p:sp>
      <p:sp>
        <p:nvSpPr>
          <p:cNvPr id="6" name="Title 1"/>
          <p:cNvSpPr txBox="1">
            <a:spLocks/>
          </p:cNvSpPr>
          <p:nvPr/>
        </p:nvSpPr>
        <p:spPr>
          <a:xfrm>
            <a:off x="733192" y="281752"/>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mn-lt"/>
              </a:rPr>
              <a:t>SS 832 and CMS 107.10- Work outside the project work limits</a:t>
            </a:r>
            <a:endParaRPr lang="en-US" sz="4800" b="1" dirty="0">
              <a:latin typeface="+mn-lt"/>
            </a:endParaRPr>
          </a:p>
        </p:txBody>
      </p:sp>
    </p:spTree>
    <p:extLst>
      <p:ext uri="{BB962C8B-B14F-4D97-AF65-F5344CB8AC3E}">
        <p14:creationId xmlns:p14="http://schemas.microsoft.com/office/powerpoint/2010/main" val="1242627253"/>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X:\Planning&amp;Engineering\Environmental\County Permits\Richland\Olivesburg dumping\PC2245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11" y="74258"/>
            <a:ext cx="8945977" cy="670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647188"/>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42437"/>
            <a:ext cx="8839200" cy="639763"/>
          </a:xfrm>
        </p:spPr>
        <p:txBody>
          <a:bodyPr>
            <a:noAutofit/>
          </a:bodyPr>
          <a:lstStyle/>
          <a:p>
            <a:pPr algn="ctr"/>
            <a:r>
              <a:rPr lang="en-US" sz="5400" b="1" dirty="0" smtClean="0"/>
              <a:t>NEPA Assignment</a:t>
            </a:r>
            <a:endParaRPr lang="en-US" sz="5400" b="1" dirty="0"/>
          </a:p>
        </p:txBody>
      </p:sp>
      <p:sp>
        <p:nvSpPr>
          <p:cNvPr id="16" name="Text Placeholder 15"/>
          <p:cNvSpPr>
            <a:spLocks noGrp="1"/>
          </p:cNvSpPr>
          <p:nvPr>
            <p:ph type="body" sz="quarter" idx="13"/>
          </p:nvPr>
        </p:nvSpPr>
        <p:spPr>
          <a:xfrm>
            <a:off x="446400" y="1118850"/>
            <a:ext cx="8251200" cy="457200"/>
          </a:xfrm>
        </p:spPr>
        <p:txBody>
          <a:bodyPr>
            <a:noAutofit/>
          </a:bodyPr>
          <a:lstStyle/>
          <a:p>
            <a:r>
              <a:rPr lang="en-US" sz="2800" b="1" dirty="0" smtClean="0">
                <a:solidFill>
                  <a:srgbClr val="0070C0"/>
                </a:solidFill>
              </a:rPr>
              <a:t>What is the NEPA Assignment Program?</a:t>
            </a:r>
            <a:endParaRPr lang="en-US" sz="2800" b="1" dirty="0">
              <a:solidFill>
                <a:srgbClr val="0070C0"/>
              </a:solidFill>
            </a:endParaRPr>
          </a:p>
        </p:txBody>
      </p:sp>
      <p:sp>
        <p:nvSpPr>
          <p:cNvPr id="17" name="Content Placeholder 16"/>
          <p:cNvSpPr>
            <a:spLocks noGrp="1"/>
          </p:cNvSpPr>
          <p:nvPr>
            <p:ph sz="half" idx="2"/>
          </p:nvPr>
        </p:nvSpPr>
        <p:spPr>
          <a:xfrm>
            <a:off x="299224" y="1752600"/>
            <a:ext cx="4450369" cy="4525964"/>
          </a:xfrm>
        </p:spPr>
        <p:txBody>
          <a:bodyPr>
            <a:noAutofit/>
          </a:bodyPr>
          <a:lstStyle/>
          <a:p>
            <a:r>
              <a:rPr lang="en-US" sz="2800" dirty="0" smtClean="0">
                <a:solidFill>
                  <a:srgbClr val="002060"/>
                </a:solidFill>
              </a:rPr>
              <a:t>No coordination with FHWA on environmental projects/actions, except for:</a:t>
            </a:r>
          </a:p>
          <a:p>
            <a:pPr lvl="1"/>
            <a:r>
              <a:rPr lang="en-US" sz="2800" dirty="0" smtClean="0">
                <a:solidFill>
                  <a:srgbClr val="002060"/>
                </a:solidFill>
              </a:rPr>
              <a:t>Tribal Coordination</a:t>
            </a:r>
          </a:p>
          <a:p>
            <a:pPr lvl="1"/>
            <a:r>
              <a:rPr lang="en-US" sz="2800" dirty="0" smtClean="0">
                <a:solidFill>
                  <a:srgbClr val="002060"/>
                </a:solidFill>
              </a:rPr>
              <a:t>Projects over state lines</a:t>
            </a:r>
          </a:p>
          <a:p>
            <a:pPr lvl="1"/>
            <a:r>
              <a:rPr lang="en-US" sz="2800" dirty="0" smtClean="0">
                <a:solidFill>
                  <a:srgbClr val="002060"/>
                </a:solidFill>
              </a:rPr>
              <a:t>Program Issues</a:t>
            </a:r>
          </a:p>
          <a:p>
            <a:pPr lvl="1"/>
            <a:r>
              <a:rPr lang="en-US" sz="2800" dirty="0" smtClean="0">
                <a:solidFill>
                  <a:srgbClr val="002060"/>
                </a:solidFill>
              </a:rPr>
              <a:t>Training</a:t>
            </a:r>
          </a:p>
          <a:p>
            <a:pPr lvl="1"/>
            <a:r>
              <a:rPr lang="en-US" sz="2800" dirty="0" smtClean="0">
                <a:solidFill>
                  <a:srgbClr val="002060"/>
                </a:solidFill>
              </a:rPr>
              <a:t>Audit/Performance Measurements</a:t>
            </a:r>
          </a:p>
          <a:p>
            <a:pPr marL="0" indent="0">
              <a:buNone/>
            </a:pPr>
            <a:endParaRPr lang="en-US" sz="2800" dirty="0">
              <a:solidFill>
                <a:srgbClr val="002060"/>
              </a:solidFill>
            </a:endParaRPr>
          </a:p>
        </p:txBody>
      </p:sp>
      <p:grpSp>
        <p:nvGrpSpPr>
          <p:cNvPr id="7" name="Group 6"/>
          <p:cNvGrpSpPr/>
          <p:nvPr/>
        </p:nvGrpSpPr>
        <p:grpSpPr>
          <a:xfrm>
            <a:off x="5024853" y="1752600"/>
            <a:ext cx="3933679" cy="2799216"/>
            <a:chOff x="481393" y="1576"/>
            <a:chExt cx="3311525" cy="354240"/>
          </a:xfrm>
        </p:grpSpPr>
        <p:sp>
          <p:nvSpPr>
            <p:cNvPr id="9" name="Rounded Rectangle 8"/>
            <p:cNvSpPr/>
            <p:nvPr/>
          </p:nvSpPr>
          <p:spPr>
            <a:xfrm>
              <a:off x="481393" y="1576"/>
              <a:ext cx="3311525" cy="35424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0" name="Rounded Rectangle 4"/>
            <p:cNvSpPr/>
            <p:nvPr/>
          </p:nvSpPr>
          <p:spPr>
            <a:xfrm>
              <a:off x="481393" y="18869"/>
              <a:ext cx="3276939"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168" tIns="0" rIns="125168" bIns="0" numCol="1" spcCol="1270" anchor="ctr" anchorCtr="0">
              <a:noAutofit/>
            </a:bodyPr>
            <a:lstStyle/>
            <a:p>
              <a:pPr algn="ctr" defTabSz="711200">
                <a:lnSpc>
                  <a:spcPct val="90000"/>
                </a:lnSpc>
                <a:spcBef>
                  <a:spcPct val="0"/>
                </a:spcBef>
                <a:spcAft>
                  <a:spcPct val="35000"/>
                </a:spcAft>
              </a:pPr>
              <a:r>
                <a:rPr lang="en-US" sz="2400" dirty="0" smtClean="0">
                  <a:solidFill>
                    <a:prstClr val="white"/>
                  </a:solidFill>
                </a:rPr>
                <a:t>Under the NEPA Assignment program, </a:t>
              </a:r>
              <a:r>
                <a:rPr lang="en-US" sz="2400" dirty="0">
                  <a:solidFill>
                    <a:prstClr val="white"/>
                  </a:solidFill>
                </a:rPr>
                <a:t>ODOT </a:t>
              </a:r>
              <a:r>
                <a:rPr lang="en-US" sz="2400" dirty="0" smtClean="0">
                  <a:solidFill>
                    <a:prstClr val="white"/>
                  </a:solidFill>
                </a:rPr>
                <a:t>assumes </a:t>
              </a:r>
              <a:r>
                <a:rPr lang="en-US" sz="2400" dirty="0">
                  <a:solidFill>
                    <a:prstClr val="white"/>
                  </a:solidFill>
                </a:rPr>
                <a:t>all of FHWA's responsibilities for environmental review, interagency consultation, and other </a:t>
              </a:r>
              <a:r>
                <a:rPr lang="en-US" sz="2400" dirty="0" smtClean="0">
                  <a:solidFill>
                    <a:prstClr val="white"/>
                  </a:solidFill>
                </a:rPr>
                <a:t>environmental related </a:t>
              </a:r>
              <a:r>
                <a:rPr lang="en-US" sz="2400" dirty="0">
                  <a:solidFill>
                    <a:prstClr val="white"/>
                  </a:solidFill>
                </a:rPr>
                <a:t>actions </a:t>
              </a:r>
              <a:r>
                <a:rPr lang="en-US" sz="2400" dirty="0" smtClean="0">
                  <a:solidFill>
                    <a:prstClr val="white"/>
                  </a:solidFill>
                </a:rPr>
                <a:t>in Ohio.</a:t>
              </a:r>
              <a:endParaRPr lang="en-US" sz="2400" dirty="0">
                <a:solidFill>
                  <a:prstClr val="white"/>
                </a:solidFill>
              </a:endParaRPr>
            </a:p>
          </p:txBody>
        </p:sp>
      </p:grpSp>
    </p:spTree>
    <p:extLst>
      <p:ext uri="{BB962C8B-B14F-4D97-AF65-F5344CB8AC3E}">
        <p14:creationId xmlns:p14="http://schemas.microsoft.com/office/powerpoint/2010/main" val="822528531"/>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04800"/>
            <a:ext cx="7162800" cy="47752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0" y="5318425"/>
            <a:ext cx="9144000" cy="1569660"/>
          </a:xfrm>
          <a:prstGeom prst="rect">
            <a:avLst/>
          </a:prstGeom>
          <a:solidFill>
            <a:schemeClr val="bg1"/>
          </a:solidFill>
        </p:spPr>
        <p:txBody>
          <a:bodyPr wrap="square" rtlCol="0">
            <a:spAutoFit/>
          </a:bodyPr>
          <a:lstStyle/>
          <a:p>
            <a:r>
              <a:rPr lang="en-US" sz="1600" dirty="0" smtClean="0"/>
              <a:t>Depending on the situation, wetlands can be easy or extremely difficult to identify on the landscape.  In this photo, the </a:t>
            </a:r>
            <a:r>
              <a:rPr lang="en-US" sz="1600" b="1" u="sng" dirty="0" smtClean="0"/>
              <a:t>dramatic change in vegetation types and color </a:t>
            </a:r>
            <a:r>
              <a:rPr lang="en-US" sz="1600" dirty="0" smtClean="0"/>
              <a:t>are simple indicators of the possibility of a wetland being present.   The yellow line indicates the boundary of the wetland.  This boundary is the limit of the regulated area of the wetland. Activities that would impact this wetland within the yellow line require a permit.  A “wetland delineation” is required for this site and necessary 404/401 permits before any fill can take place. </a:t>
            </a:r>
            <a:endParaRPr lang="en-US" sz="1600" dirty="0"/>
          </a:p>
        </p:txBody>
      </p:sp>
      <p:sp>
        <p:nvSpPr>
          <p:cNvPr id="8" name="Freeform 7"/>
          <p:cNvSpPr/>
          <p:nvPr/>
        </p:nvSpPr>
        <p:spPr>
          <a:xfrm>
            <a:off x="1712075" y="2112885"/>
            <a:ext cx="6597424" cy="1740083"/>
          </a:xfrm>
          <a:custGeom>
            <a:avLst/>
            <a:gdLst>
              <a:gd name="connsiteX0" fmla="*/ 409688 w 6597424"/>
              <a:gd name="connsiteY0" fmla="*/ 0 h 1740083"/>
              <a:gd name="connsiteX1" fmla="*/ 480709 w 6597424"/>
              <a:gd name="connsiteY1" fmla="*/ 115410 h 1740083"/>
              <a:gd name="connsiteX2" fmla="*/ 569486 w 6597424"/>
              <a:gd name="connsiteY2" fmla="*/ 195309 h 1740083"/>
              <a:gd name="connsiteX3" fmla="*/ 764795 w 6597424"/>
              <a:gd name="connsiteY3" fmla="*/ 301841 h 1740083"/>
              <a:gd name="connsiteX4" fmla="*/ 871327 w 6597424"/>
              <a:gd name="connsiteY4" fmla="*/ 408373 h 1740083"/>
              <a:gd name="connsiteX5" fmla="*/ 889082 w 6597424"/>
              <a:gd name="connsiteY5" fmla="*/ 514905 h 1740083"/>
              <a:gd name="connsiteX6" fmla="*/ 844694 w 6597424"/>
              <a:gd name="connsiteY6" fmla="*/ 594804 h 1740083"/>
              <a:gd name="connsiteX7" fmla="*/ 782550 w 6597424"/>
              <a:gd name="connsiteY7" fmla="*/ 656948 h 1740083"/>
              <a:gd name="connsiteX8" fmla="*/ 667141 w 6597424"/>
              <a:gd name="connsiteY8" fmla="*/ 692459 h 1740083"/>
              <a:gd name="connsiteX9" fmla="*/ 533975 w 6597424"/>
              <a:gd name="connsiteY9" fmla="*/ 710214 h 1740083"/>
              <a:gd name="connsiteX10" fmla="*/ 365300 w 6597424"/>
              <a:gd name="connsiteY10" fmla="*/ 754602 h 1740083"/>
              <a:gd name="connsiteX11" fmla="*/ 54581 w 6597424"/>
              <a:gd name="connsiteY11" fmla="*/ 816746 h 1740083"/>
              <a:gd name="connsiteX12" fmla="*/ 10193 w 6597424"/>
              <a:gd name="connsiteY12" fmla="*/ 941033 h 1740083"/>
              <a:gd name="connsiteX13" fmla="*/ 169991 w 6597424"/>
              <a:gd name="connsiteY13" fmla="*/ 985422 h 1740083"/>
              <a:gd name="connsiteX14" fmla="*/ 391933 w 6597424"/>
              <a:gd name="connsiteY14" fmla="*/ 985422 h 1740083"/>
              <a:gd name="connsiteX15" fmla="*/ 729284 w 6597424"/>
              <a:gd name="connsiteY15" fmla="*/ 1056443 h 1740083"/>
              <a:gd name="connsiteX16" fmla="*/ 986737 w 6597424"/>
              <a:gd name="connsiteY16" fmla="*/ 1145220 h 1740083"/>
              <a:gd name="connsiteX17" fmla="*/ 1395109 w 6597424"/>
              <a:gd name="connsiteY17" fmla="*/ 1260630 h 1740083"/>
              <a:gd name="connsiteX18" fmla="*/ 1856748 w 6597424"/>
              <a:gd name="connsiteY18" fmla="*/ 1367162 h 1740083"/>
              <a:gd name="connsiteX19" fmla="*/ 2211855 w 6597424"/>
              <a:gd name="connsiteY19" fmla="*/ 1509204 h 1740083"/>
              <a:gd name="connsiteX20" fmla="*/ 2646861 w 6597424"/>
              <a:gd name="connsiteY20" fmla="*/ 1571348 h 1740083"/>
              <a:gd name="connsiteX21" fmla="*/ 3037478 w 6597424"/>
              <a:gd name="connsiteY21" fmla="*/ 1535837 h 1740083"/>
              <a:gd name="connsiteX22" fmla="*/ 3472484 w 6597424"/>
              <a:gd name="connsiteY22" fmla="*/ 1615736 h 1740083"/>
              <a:gd name="connsiteX23" fmla="*/ 3943001 w 6597424"/>
              <a:gd name="connsiteY23" fmla="*/ 1633492 h 1740083"/>
              <a:gd name="connsiteX24" fmla="*/ 4591071 w 6597424"/>
              <a:gd name="connsiteY24" fmla="*/ 1713391 h 1740083"/>
              <a:gd name="connsiteX25" fmla="*/ 5176997 w 6597424"/>
              <a:gd name="connsiteY25" fmla="*/ 1731146 h 1740083"/>
              <a:gd name="connsiteX26" fmla="*/ 5683024 w 6597424"/>
              <a:gd name="connsiteY26" fmla="*/ 1695635 h 1740083"/>
              <a:gd name="connsiteX27" fmla="*/ 6162418 w 6597424"/>
              <a:gd name="connsiteY27" fmla="*/ 1740024 h 1740083"/>
              <a:gd name="connsiteX28" fmla="*/ 6384360 w 6597424"/>
              <a:gd name="connsiteY28" fmla="*/ 1704513 h 1740083"/>
              <a:gd name="connsiteX29" fmla="*/ 6597424 w 6597424"/>
              <a:gd name="connsiteY29" fmla="*/ 1677880 h 174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7424" h="1740083">
                <a:moveTo>
                  <a:pt x="409688" y="0"/>
                </a:moveTo>
                <a:cubicBezTo>
                  <a:pt x="431882" y="41429"/>
                  <a:pt x="454076" y="82859"/>
                  <a:pt x="480709" y="115410"/>
                </a:cubicBezTo>
                <a:cubicBezTo>
                  <a:pt x="507342" y="147961"/>
                  <a:pt x="522138" y="164237"/>
                  <a:pt x="569486" y="195309"/>
                </a:cubicBezTo>
                <a:cubicBezTo>
                  <a:pt x="616834" y="226381"/>
                  <a:pt x="714488" y="266330"/>
                  <a:pt x="764795" y="301841"/>
                </a:cubicBezTo>
                <a:cubicBezTo>
                  <a:pt x="815102" y="337352"/>
                  <a:pt x="850613" y="372862"/>
                  <a:pt x="871327" y="408373"/>
                </a:cubicBezTo>
                <a:cubicBezTo>
                  <a:pt x="892041" y="443884"/>
                  <a:pt x="893521" y="483833"/>
                  <a:pt x="889082" y="514905"/>
                </a:cubicBezTo>
                <a:cubicBezTo>
                  <a:pt x="884643" y="545977"/>
                  <a:pt x="862449" y="571130"/>
                  <a:pt x="844694" y="594804"/>
                </a:cubicBezTo>
                <a:cubicBezTo>
                  <a:pt x="826939" y="618478"/>
                  <a:pt x="812142" y="640672"/>
                  <a:pt x="782550" y="656948"/>
                </a:cubicBezTo>
                <a:cubicBezTo>
                  <a:pt x="752958" y="673224"/>
                  <a:pt x="708570" y="683581"/>
                  <a:pt x="667141" y="692459"/>
                </a:cubicBezTo>
                <a:cubicBezTo>
                  <a:pt x="625712" y="701337"/>
                  <a:pt x="584282" y="699857"/>
                  <a:pt x="533975" y="710214"/>
                </a:cubicBezTo>
                <a:cubicBezTo>
                  <a:pt x="483668" y="720571"/>
                  <a:pt x="445199" y="736847"/>
                  <a:pt x="365300" y="754602"/>
                </a:cubicBezTo>
                <a:cubicBezTo>
                  <a:pt x="285401" y="772357"/>
                  <a:pt x="113765" y="785674"/>
                  <a:pt x="54581" y="816746"/>
                </a:cubicBezTo>
                <a:cubicBezTo>
                  <a:pt x="-4604" y="847818"/>
                  <a:pt x="-9042" y="912920"/>
                  <a:pt x="10193" y="941033"/>
                </a:cubicBezTo>
                <a:cubicBezTo>
                  <a:pt x="29428" y="969146"/>
                  <a:pt x="106368" y="978024"/>
                  <a:pt x="169991" y="985422"/>
                </a:cubicBezTo>
                <a:cubicBezTo>
                  <a:pt x="233614" y="992820"/>
                  <a:pt x="298718" y="973585"/>
                  <a:pt x="391933" y="985422"/>
                </a:cubicBezTo>
                <a:cubicBezTo>
                  <a:pt x="485148" y="997259"/>
                  <a:pt x="630150" y="1029810"/>
                  <a:pt x="729284" y="1056443"/>
                </a:cubicBezTo>
                <a:cubicBezTo>
                  <a:pt x="828418" y="1083076"/>
                  <a:pt x="875766" y="1111189"/>
                  <a:pt x="986737" y="1145220"/>
                </a:cubicBezTo>
                <a:cubicBezTo>
                  <a:pt x="1097708" y="1179251"/>
                  <a:pt x="1250107" y="1223640"/>
                  <a:pt x="1395109" y="1260630"/>
                </a:cubicBezTo>
                <a:cubicBezTo>
                  <a:pt x="1540111" y="1297620"/>
                  <a:pt x="1720624" y="1325733"/>
                  <a:pt x="1856748" y="1367162"/>
                </a:cubicBezTo>
                <a:cubicBezTo>
                  <a:pt x="1992872" y="1408591"/>
                  <a:pt x="2080170" y="1475173"/>
                  <a:pt x="2211855" y="1509204"/>
                </a:cubicBezTo>
                <a:cubicBezTo>
                  <a:pt x="2343540" y="1543235"/>
                  <a:pt x="2509257" y="1566909"/>
                  <a:pt x="2646861" y="1571348"/>
                </a:cubicBezTo>
                <a:cubicBezTo>
                  <a:pt x="2784465" y="1575787"/>
                  <a:pt x="2899874" y="1528439"/>
                  <a:pt x="3037478" y="1535837"/>
                </a:cubicBezTo>
                <a:cubicBezTo>
                  <a:pt x="3175082" y="1543235"/>
                  <a:pt x="3321564" y="1599460"/>
                  <a:pt x="3472484" y="1615736"/>
                </a:cubicBezTo>
                <a:cubicBezTo>
                  <a:pt x="3623404" y="1632012"/>
                  <a:pt x="3756570" y="1617216"/>
                  <a:pt x="3943001" y="1633492"/>
                </a:cubicBezTo>
                <a:cubicBezTo>
                  <a:pt x="4129432" y="1649768"/>
                  <a:pt x="4385405" y="1697115"/>
                  <a:pt x="4591071" y="1713391"/>
                </a:cubicBezTo>
                <a:cubicBezTo>
                  <a:pt x="4796737" y="1729667"/>
                  <a:pt x="4995005" y="1734105"/>
                  <a:pt x="5176997" y="1731146"/>
                </a:cubicBezTo>
                <a:cubicBezTo>
                  <a:pt x="5358989" y="1728187"/>
                  <a:pt x="5518787" y="1694155"/>
                  <a:pt x="5683024" y="1695635"/>
                </a:cubicBezTo>
                <a:cubicBezTo>
                  <a:pt x="5847261" y="1697115"/>
                  <a:pt x="6045529" y="1738544"/>
                  <a:pt x="6162418" y="1740024"/>
                </a:cubicBezTo>
                <a:cubicBezTo>
                  <a:pt x="6279307" y="1741504"/>
                  <a:pt x="6311859" y="1714870"/>
                  <a:pt x="6384360" y="1704513"/>
                </a:cubicBezTo>
                <a:cubicBezTo>
                  <a:pt x="6456861" y="1694156"/>
                  <a:pt x="6527142" y="1686018"/>
                  <a:pt x="6597424" y="1677880"/>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2107954" y="1955573"/>
            <a:ext cx="1256683" cy="130679"/>
          </a:xfrm>
          <a:custGeom>
            <a:avLst/>
            <a:gdLst>
              <a:gd name="connsiteX0" fmla="*/ 4931 w 1256683"/>
              <a:gd name="connsiteY0" fmla="*/ 130679 h 130679"/>
              <a:gd name="connsiteX1" fmla="*/ 49320 w 1256683"/>
              <a:gd name="connsiteY1" fmla="*/ 77413 h 130679"/>
              <a:gd name="connsiteX2" fmla="*/ 360038 w 1256683"/>
              <a:gd name="connsiteY2" fmla="*/ 6392 h 130679"/>
              <a:gd name="connsiteX3" fmla="*/ 564225 w 1256683"/>
              <a:gd name="connsiteY3" fmla="*/ 6392 h 130679"/>
              <a:gd name="connsiteX4" fmla="*/ 724023 w 1256683"/>
              <a:gd name="connsiteY4" fmla="*/ 33025 h 130679"/>
              <a:gd name="connsiteX5" fmla="*/ 1016986 w 1256683"/>
              <a:gd name="connsiteY5" fmla="*/ 15270 h 130679"/>
              <a:gd name="connsiteX6" fmla="*/ 1238928 w 1256683"/>
              <a:gd name="connsiteY6" fmla="*/ 15270 h 130679"/>
              <a:gd name="connsiteX7" fmla="*/ 1256683 w 1256683"/>
              <a:gd name="connsiteY7" fmla="*/ 15270 h 13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683" h="130679">
                <a:moveTo>
                  <a:pt x="4931" y="130679"/>
                </a:moveTo>
                <a:cubicBezTo>
                  <a:pt x="-2467" y="114403"/>
                  <a:pt x="-9865" y="98127"/>
                  <a:pt x="49320" y="77413"/>
                </a:cubicBezTo>
                <a:cubicBezTo>
                  <a:pt x="108505" y="56698"/>
                  <a:pt x="274220" y="18229"/>
                  <a:pt x="360038" y="6392"/>
                </a:cubicBezTo>
                <a:cubicBezTo>
                  <a:pt x="445856" y="-5445"/>
                  <a:pt x="503561" y="1953"/>
                  <a:pt x="564225" y="6392"/>
                </a:cubicBezTo>
                <a:cubicBezTo>
                  <a:pt x="624889" y="10831"/>
                  <a:pt x="648563" y="31545"/>
                  <a:pt x="724023" y="33025"/>
                </a:cubicBezTo>
                <a:cubicBezTo>
                  <a:pt x="799483" y="34505"/>
                  <a:pt x="931169" y="18229"/>
                  <a:pt x="1016986" y="15270"/>
                </a:cubicBezTo>
                <a:cubicBezTo>
                  <a:pt x="1102803" y="12311"/>
                  <a:pt x="1238928" y="15270"/>
                  <a:pt x="1238928" y="15270"/>
                </a:cubicBezTo>
                <a:lnTo>
                  <a:pt x="1256683" y="15270"/>
                </a:lnTo>
              </a:path>
            </a:pathLst>
          </a:custGeom>
          <a:ln w="158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5912528" y="2015231"/>
            <a:ext cx="2396971" cy="621437"/>
          </a:xfrm>
          <a:custGeom>
            <a:avLst/>
            <a:gdLst>
              <a:gd name="connsiteX0" fmla="*/ 0 w 2396971"/>
              <a:gd name="connsiteY0" fmla="*/ 0 h 621437"/>
              <a:gd name="connsiteX1" fmla="*/ 97655 w 2396971"/>
              <a:gd name="connsiteY1" fmla="*/ 88777 h 621437"/>
              <a:gd name="connsiteX2" fmla="*/ 204187 w 2396971"/>
              <a:gd name="connsiteY2" fmla="*/ 142043 h 621437"/>
              <a:gd name="connsiteX3" fmla="*/ 319596 w 2396971"/>
              <a:gd name="connsiteY3" fmla="*/ 159798 h 621437"/>
              <a:gd name="connsiteX4" fmla="*/ 426128 w 2396971"/>
              <a:gd name="connsiteY4" fmla="*/ 168676 h 621437"/>
              <a:gd name="connsiteX5" fmla="*/ 541538 w 2396971"/>
              <a:gd name="connsiteY5" fmla="*/ 248575 h 621437"/>
              <a:gd name="connsiteX6" fmla="*/ 630315 w 2396971"/>
              <a:gd name="connsiteY6" fmla="*/ 266330 h 621437"/>
              <a:gd name="connsiteX7" fmla="*/ 745724 w 2396971"/>
              <a:gd name="connsiteY7" fmla="*/ 275208 h 621437"/>
              <a:gd name="connsiteX8" fmla="*/ 896645 w 2396971"/>
              <a:gd name="connsiteY8" fmla="*/ 284086 h 621437"/>
              <a:gd name="connsiteX9" fmla="*/ 1047565 w 2396971"/>
              <a:gd name="connsiteY9" fmla="*/ 310719 h 621437"/>
              <a:gd name="connsiteX10" fmla="*/ 1198486 w 2396971"/>
              <a:gd name="connsiteY10" fmla="*/ 346229 h 621437"/>
              <a:gd name="connsiteX11" fmla="*/ 1420427 w 2396971"/>
              <a:gd name="connsiteY11" fmla="*/ 355107 h 621437"/>
              <a:gd name="connsiteX12" fmla="*/ 1518082 w 2396971"/>
              <a:gd name="connsiteY12" fmla="*/ 372862 h 621437"/>
              <a:gd name="connsiteX13" fmla="*/ 1757779 w 2396971"/>
              <a:gd name="connsiteY13" fmla="*/ 435006 h 621437"/>
              <a:gd name="connsiteX14" fmla="*/ 1908699 w 2396971"/>
              <a:gd name="connsiteY14" fmla="*/ 479394 h 621437"/>
              <a:gd name="connsiteX15" fmla="*/ 2068497 w 2396971"/>
              <a:gd name="connsiteY15" fmla="*/ 479394 h 621437"/>
              <a:gd name="connsiteX16" fmla="*/ 2183907 w 2396971"/>
              <a:gd name="connsiteY16" fmla="*/ 532660 h 621437"/>
              <a:gd name="connsiteX17" fmla="*/ 2263806 w 2396971"/>
              <a:gd name="connsiteY17" fmla="*/ 568171 h 621437"/>
              <a:gd name="connsiteX18" fmla="*/ 2352583 w 2396971"/>
              <a:gd name="connsiteY18" fmla="*/ 603682 h 621437"/>
              <a:gd name="connsiteX19" fmla="*/ 2396971 w 2396971"/>
              <a:gd name="connsiteY19" fmla="*/ 621437 h 6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96971" h="621437">
                <a:moveTo>
                  <a:pt x="0" y="0"/>
                </a:moveTo>
                <a:cubicBezTo>
                  <a:pt x="31812" y="32551"/>
                  <a:pt x="63624" y="65103"/>
                  <a:pt x="97655" y="88777"/>
                </a:cubicBezTo>
                <a:cubicBezTo>
                  <a:pt x="131686" y="112451"/>
                  <a:pt x="167197" y="130206"/>
                  <a:pt x="204187" y="142043"/>
                </a:cubicBezTo>
                <a:cubicBezTo>
                  <a:pt x="241177" y="153880"/>
                  <a:pt x="282606" y="155359"/>
                  <a:pt x="319596" y="159798"/>
                </a:cubicBezTo>
                <a:cubicBezTo>
                  <a:pt x="356586" y="164237"/>
                  <a:pt x="389138" y="153880"/>
                  <a:pt x="426128" y="168676"/>
                </a:cubicBezTo>
                <a:cubicBezTo>
                  <a:pt x="463118" y="183472"/>
                  <a:pt x="507507" y="232299"/>
                  <a:pt x="541538" y="248575"/>
                </a:cubicBezTo>
                <a:cubicBezTo>
                  <a:pt x="575569" y="264851"/>
                  <a:pt x="596284" y="261891"/>
                  <a:pt x="630315" y="266330"/>
                </a:cubicBezTo>
                <a:cubicBezTo>
                  <a:pt x="664346" y="270769"/>
                  <a:pt x="745724" y="275208"/>
                  <a:pt x="745724" y="275208"/>
                </a:cubicBezTo>
                <a:cubicBezTo>
                  <a:pt x="790112" y="278167"/>
                  <a:pt x="846338" y="278168"/>
                  <a:pt x="896645" y="284086"/>
                </a:cubicBezTo>
                <a:cubicBezTo>
                  <a:pt x="946952" y="290004"/>
                  <a:pt x="997258" y="300362"/>
                  <a:pt x="1047565" y="310719"/>
                </a:cubicBezTo>
                <a:cubicBezTo>
                  <a:pt x="1097872" y="321076"/>
                  <a:pt x="1136342" y="338831"/>
                  <a:pt x="1198486" y="346229"/>
                </a:cubicBezTo>
                <a:cubicBezTo>
                  <a:pt x="1260630" y="353627"/>
                  <a:pt x="1367161" y="350668"/>
                  <a:pt x="1420427" y="355107"/>
                </a:cubicBezTo>
                <a:cubicBezTo>
                  <a:pt x="1473693" y="359546"/>
                  <a:pt x="1461857" y="359546"/>
                  <a:pt x="1518082" y="372862"/>
                </a:cubicBezTo>
                <a:cubicBezTo>
                  <a:pt x="1574307" y="386178"/>
                  <a:pt x="1692676" y="417251"/>
                  <a:pt x="1757779" y="435006"/>
                </a:cubicBezTo>
                <a:cubicBezTo>
                  <a:pt x="1822882" y="452761"/>
                  <a:pt x="1856913" y="471996"/>
                  <a:pt x="1908699" y="479394"/>
                </a:cubicBezTo>
                <a:cubicBezTo>
                  <a:pt x="1960485" y="486792"/>
                  <a:pt x="2022629" y="470516"/>
                  <a:pt x="2068497" y="479394"/>
                </a:cubicBezTo>
                <a:cubicBezTo>
                  <a:pt x="2114365" y="488272"/>
                  <a:pt x="2151356" y="517864"/>
                  <a:pt x="2183907" y="532660"/>
                </a:cubicBezTo>
                <a:cubicBezTo>
                  <a:pt x="2216458" y="547456"/>
                  <a:pt x="2235693" y="556334"/>
                  <a:pt x="2263806" y="568171"/>
                </a:cubicBezTo>
                <a:cubicBezTo>
                  <a:pt x="2291919" y="580008"/>
                  <a:pt x="2352583" y="603682"/>
                  <a:pt x="2352583" y="603682"/>
                </a:cubicBezTo>
                <a:lnTo>
                  <a:pt x="2396971" y="621437"/>
                </a:lnTo>
              </a:path>
            </a:pathLst>
          </a:custGeom>
          <a:ln w="158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6858000" y="-22086"/>
            <a:ext cx="2286000" cy="584775"/>
          </a:xfrm>
          <a:prstGeom prst="rect">
            <a:avLst/>
          </a:prstGeom>
          <a:noFill/>
        </p:spPr>
        <p:txBody>
          <a:bodyPr wrap="square" rtlCol="0">
            <a:spAutoFit/>
          </a:bodyPr>
          <a:lstStyle/>
          <a:p>
            <a:r>
              <a:rPr lang="en-US" sz="3200" dirty="0" smtClean="0">
                <a:latin typeface="Arial Black" pitchFamily="34" charset="0"/>
              </a:rPr>
              <a:t>Wetlands</a:t>
            </a:r>
            <a:endParaRPr lang="en-US" sz="3200" dirty="0">
              <a:latin typeface="Arial Black" pitchFamily="34" charset="0"/>
            </a:endParaRPr>
          </a:p>
        </p:txBody>
      </p:sp>
    </p:spTree>
    <p:extLst>
      <p:ext uri="{BB962C8B-B14F-4D97-AF65-F5344CB8AC3E}">
        <p14:creationId xmlns:p14="http://schemas.microsoft.com/office/powerpoint/2010/main" val="2122248932"/>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X:\Ecological\Ecological\Projects\LV One ESRs\Distirct 4\TRU-88-0.00 (PID 82921)\Photographs\TRU-88-0357 Dead Branch Looking d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211669"/>
            <a:ext cx="9144000" cy="646331"/>
          </a:xfrm>
          <a:prstGeom prst="rect">
            <a:avLst/>
          </a:prstGeom>
          <a:solidFill>
            <a:schemeClr val="bg1"/>
          </a:solidFill>
        </p:spPr>
        <p:txBody>
          <a:bodyPr wrap="square" rtlCol="0">
            <a:spAutoFit/>
          </a:bodyPr>
          <a:lstStyle/>
          <a:p>
            <a:r>
              <a:rPr lang="en-US" dirty="0" smtClean="0"/>
              <a:t>Regulated wetlands can often be within stream channels, and immediately next to bridges.  Wetlands (vegetated areas within the yellow lines) are along and within the stream channel</a:t>
            </a:r>
            <a:endParaRPr lang="en-US" dirty="0"/>
          </a:p>
        </p:txBody>
      </p:sp>
      <p:sp>
        <p:nvSpPr>
          <p:cNvPr id="2" name="Freeform 1"/>
          <p:cNvSpPr/>
          <p:nvPr/>
        </p:nvSpPr>
        <p:spPr>
          <a:xfrm>
            <a:off x="1180730" y="1509202"/>
            <a:ext cx="5220447" cy="4598633"/>
          </a:xfrm>
          <a:custGeom>
            <a:avLst/>
            <a:gdLst>
              <a:gd name="connsiteX0" fmla="*/ 1145219 w 6597097"/>
              <a:gd name="connsiteY0" fmla="*/ 0 h 4975148"/>
              <a:gd name="connsiteX1" fmla="*/ 1491448 w 6597097"/>
              <a:gd name="connsiteY1" fmla="*/ 35511 h 4975148"/>
              <a:gd name="connsiteX2" fmla="*/ 1748901 w 6597097"/>
              <a:gd name="connsiteY2" fmla="*/ 35511 h 4975148"/>
              <a:gd name="connsiteX3" fmla="*/ 2006353 w 6597097"/>
              <a:gd name="connsiteY3" fmla="*/ 26633 h 4975148"/>
              <a:gd name="connsiteX4" fmla="*/ 2254928 w 6597097"/>
              <a:gd name="connsiteY4" fmla="*/ 26633 h 4975148"/>
              <a:gd name="connsiteX5" fmla="*/ 2423604 w 6597097"/>
              <a:gd name="connsiteY5" fmla="*/ 53266 h 4975148"/>
              <a:gd name="connsiteX6" fmla="*/ 2849732 w 6597097"/>
              <a:gd name="connsiteY6" fmla="*/ 142043 h 4975148"/>
              <a:gd name="connsiteX7" fmla="*/ 2796466 w 6597097"/>
              <a:gd name="connsiteY7" fmla="*/ 355107 h 4975148"/>
              <a:gd name="connsiteX8" fmla="*/ 2574524 w 6597097"/>
              <a:gd name="connsiteY8" fmla="*/ 497149 h 4975148"/>
              <a:gd name="connsiteX9" fmla="*/ 2210539 w 6597097"/>
              <a:gd name="connsiteY9" fmla="*/ 621437 h 4975148"/>
              <a:gd name="connsiteX10" fmla="*/ 2148396 w 6597097"/>
              <a:gd name="connsiteY10" fmla="*/ 710213 h 4975148"/>
              <a:gd name="connsiteX11" fmla="*/ 2565646 w 6597097"/>
              <a:gd name="connsiteY11" fmla="*/ 798990 h 4975148"/>
              <a:gd name="connsiteX12" fmla="*/ 2840854 w 6597097"/>
              <a:gd name="connsiteY12" fmla="*/ 798990 h 4975148"/>
              <a:gd name="connsiteX13" fmla="*/ 3329126 w 6597097"/>
              <a:gd name="connsiteY13" fmla="*/ 861134 h 4975148"/>
              <a:gd name="connsiteX14" fmla="*/ 3568823 w 6597097"/>
              <a:gd name="connsiteY14" fmla="*/ 958788 h 4975148"/>
              <a:gd name="connsiteX15" fmla="*/ 3675355 w 6597097"/>
              <a:gd name="connsiteY15" fmla="*/ 1189608 h 4975148"/>
              <a:gd name="connsiteX16" fmla="*/ 3737499 w 6597097"/>
              <a:gd name="connsiteY16" fmla="*/ 1518081 h 4975148"/>
              <a:gd name="connsiteX17" fmla="*/ 3870664 w 6597097"/>
              <a:gd name="connsiteY17" fmla="*/ 1731146 h 4975148"/>
              <a:gd name="connsiteX18" fmla="*/ 4145872 w 6597097"/>
              <a:gd name="connsiteY18" fmla="*/ 1802167 h 4975148"/>
              <a:gd name="connsiteX19" fmla="*/ 4563122 w 6597097"/>
              <a:gd name="connsiteY19" fmla="*/ 1686757 h 4975148"/>
              <a:gd name="connsiteX20" fmla="*/ 4882718 w 6597097"/>
              <a:gd name="connsiteY20" fmla="*/ 1606858 h 4975148"/>
              <a:gd name="connsiteX21" fmla="*/ 5193437 w 6597097"/>
              <a:gd name="connsiteY21" fmla="*/ 1580225 h 4975148"/>
              <a:gd name="connsiteX22" fmla="*/ 5397623 w 6597097"/>
              <a:gd name="connsiteY22" fmla="*/ 1882066 h 4975148"/>
              <a:gd name="connsiteX23" fmla="*/ 5921406 w 6597097"/>
              <a:gd name="connsiteY23" fmla="*/ 2254928 h 4975148"/>
              <a:gd name="connsiteX24" fmla="*/ 6045693 w 6597097"/>
              <a:gd name="connsiteY24" fmla="*/ 2459114 h 4975148"/>
              <a:gd name="connsiteX25" fmla="*/ 5832629 w 6597097"/>
              <a:gd name="connsiteY25" fmla="*/ 2672179 h 4975148"/>
              <a:gd name="connsiteX26" fmla="*/ 5628442 w 6597097"/>
              <a:gd name="connsiteY26" fmla="*/ 2849732 h 4975148"/>
              <a:gd name="connsiteX27" fmla="*/ 5610687 w 6597097"/>
              <a:gd name="connsiteY27" fmla="*/ 3107184 h 4975148"/>
              <a:gd name="connsiteX28" fmla="*/ 5859262 w 6597097"/>
              <a:gd name="connsiteY28" fmla="*/ 3373514 h 4975148"/>
              <a:gd name="connsiteX29" fmla="*/ 6090081 w 6597097"/>
              <a:gd name="connsiteY29" fmla="*/ 3577701 h 4975148"/>
              <a:gd name="connsiteX30" fmla="*/ 6241002 w 6597097"/>
              <a:gd name="connsiteY30" fmla="*/ 3764132 h 4975148"/>
              <a:gd name="connsiteX31" fmla="*/ 6365289 w 6597097"/>
              <a:gd name="connsiteY31" fmla="*/ 3959441 h 4975148"/>
              <a:gd name="connsiteX32" fmla="*/ 6276512 w 6597097"/>
              <a:gd name="connsiteY32" fmla="*/ 4101483 h 4975148"/>
              <a:gd name="connsiteX33" fmla="*/ 6187736 w 6597097"/>
              <a:gd name="connsiteY33" fmla="*/ 4323425 h 4975148"/>
              <a:gd name="connsiteX34" fmla="*/ 6178858 w 6597097"/>
              <a:gd name="connsiteY34" fmla="*/ 4598633 h 4975148"/>
              <a:gd name="connsiteX35" fmla="*/ 6143347 w 6597097"/>
              <a:gd name="connsiteY35" fmla="*/ 4891596 h 4975148"/>
              <a:gd name="connsiteX36" fmla="*/ 6143347 w 6597097"/>
              <a:gd name="connsiteY36" fmla="*/ 4971495 h 4975148"/>
              <a:gd name="connsiteX37" fmla="*/ 0 w 6597097"/>
              <a:gd name="connsiteY37" fmla="*/ 4962617 h 4975148"/>
              <a:gd name="connsiteX38" fmla="*/ 8877 w 6597097"/>
              <a:gd name="connsiteY38" fmla="*/ 4962617 h 4975148"/>
              <a:gd name="connsiteX0" fmla="*/ 1145219 w 6597097"/>
              <a:gd name="connsiteY0" fmla="*/ 0 h 4975148"/>
              <a:gd name="connsiteX1" fmla="*/ 1491448 w 6597097"/>
              <a:gd name="connsiteY1" fmla="*/ 35511 h 4975148"/>
              <a:gd name="connsiteX2" fmla="*/ 1748901 w 6597097"/>
              <a:gd name="connsiteY2" fmla="*/ 35511 h 4975148"/>
              <a:gd name="connsiteX3" fmla="*/ 2006353 w 6597097"/>
              <a:gd name="connsiteY3" fmla="*/ 26633 h 4975148"/>
              <a:gd name="connsiteX4" fmla="*/ 2254928 w 6597097"/>
              <a:gd name="connsiteY4" fmla="*/ 26633 h 4975148"/>
              <a:gd name="connsiteX5" fmla="*/ 2423604 w 6597097"/>
              <a:gd name="connsiteY5" fmla="*/ 53266 h 4975148"/>
              <a:gd name="connsiteX6" fmla="*/ 2849732 w 6597097"/>
              <a:gd name="connsiteY6" fmla="*/ 142043 h 4975148"/>
              <a:gd name="connsiteX7" fmla="*/ 2796466 w 6597097"/>
              <a:gd name="connsiteY7" fmla="*/ 355107 h 4975148"/>
              <a:gd name="connsiteX8" fmla="*/ 2574524 w 6597097"/>
              <a:gd name="connsiteY8" fmla="*/ 497149 h 4975148"/>
              <a:gd name="connsiteX9" fmla="*/ 2210539 w 6597097"/>
              <a:gd name="connsiteY9" fmla="*/ 621437 h 4975148"/>
              <a:gd name="connsiteX10" fmla="*/ 2148396 w 6597097"/>
              <a:gd name="connsiteY10" fmla="*/ 710213 h 4975148"/>
              <a:gd name="connsiteX11" fmla="*/ 2565646 w 6597097"/>
              <a:gd name="connsiteY11" fmla="*/ 798990 h 4975148"/>
              <a:gd name="connsiteX12" fmla="*/ 2840854 w 6597097"/>
              <a:gd name="connsiteY12" fmla="*/ 798990 h 4975148"/>
              <a:gd name="connsiteX13" fmla="*/ 3329126 w 6597097"/>
              <a:gd name="connsiteY13" fmla="*/ 861134 h 4975148"/>
              <a:gd name="connsiteX14" fmla="*/ 3568823 w 6597097"/>
              <a:gd name="connsiteY14" fmla="*/ 958788 h 4975148"/>
              <a:gd name="connsiteX15" fmla="*/ 3675355 w 6597097"/>
              <a:gd name="connsiteY15" fmla="*/ 1189608 h 4975148"/>
              <a:gd name="connsiteX16" fmla="*/ 3737499 w 6597097"/>
              <a:gd name="connsiteY16" fmla="*/ 1518081 h 4975148"/>
              <a:gd name="connsiteX17" fmla="*/ 3870664 w 6597097"/>
              <a:gd name="connsiteY17" fmla="*/ 1731146 h 4975148"/>
              <a:gd name="connsiteX18" fmla="*/ 4145872 w 6597097"/>
              <a:gd name="connsiteY18" fmla="*/ 1802167 h 4975148"/>
              <a:gd name="connsiteX19" fmla="*/ 4563122 w 6597097"/>
              <a:gd name="connsiteY19" fmla="*/ 1686757 h 4975148"/>
              <a:gd name="connsiteX20" fmla="*/ 4882718 w 6597097"/>
              <a:gd name="connsiteY20" fmla="*/ 1606858 h 4975148"/>
              <a:gd name="connsiteX21" fmla="*/ 5193437 w 6597097"/>
              <a:gd name="connsiteY21" fmla="*/ 1580225 h 4975148"/>
              <a:gd name="connsiteX22" fmla="*/ 5397623 w 6597097"/>
              <a:gd name="connsiteY22" fmla="*/ 1882066 h 4975148"/>
              <a:gd name="connsiteX23" fmla="*/ 5921406 w 6597097"/>
              <a:gd name="connsiteY23" fmla="*/ 2254928 h 4975148"/>
              <a:gd name="connsiteX24" fmla="*/ 6045693 w 6597097"/>
              <a:gd name="connsiteY24" fmla="*/ 2459114 h 4975148"/>
              <a:gd name="connsiteX25" fmla="*/ 5832629 w 6597097"/>
              <a:gd name="connsiteY25" fmla="*/ 2672179 h 4975148"/>
              <a:gd name="connsiteX26" fmla="*/ 5628442 w 6597097"/>
              <a:gd name="connsiteY26" fmla="*/ 2849732 h 4975148"/>
              <a:gd name="connsiteX27" fmla="*/ 5610687 w 6597097"/>
              <a:gd name="connsiteY27" fmla="*/ 3107184 h 4975148"/>
              <a:gd name="connsiteX28" fmla="*/ 5859262 w 6597097"/>
              <a:gd name="connsiteY28" fmla="*/ 3373514 h 4975148"/>
              <a:gd name="connsiteX29" fmla="*/ 6090081 w 6597097"/>
              <a:gd name="connsiteY29" fmla="*/ 3577701 h 4975148"/>
              <a:gd name="connsiteX30" fmla="*/ 6241002 w 6597097"/>
              <a:gd name="connsiteY30" fmla="*/ 3764132 h 4975148"/>
              <a:gd name="connsiteX31" fmla="*/ 6365289 w 6597097"/>
              <a:gd name="connsiteY31" fmla="*/ 3959441 h 4975148"/>
              <a:gd name="connsiteX32" fmla="*/ 6276512 w 6597097"/>
              <a:gd name="connsiteY32" fmla="*/ 4101483 h 4975148"/>
              <a:gd name="connsiteX33" fmla="*/ 6187736 w 6597097"/>
              <a:gd name="connsiteY33" fmla="*/ 4323425 h 4975148"/>
              <a:gd name="connsiteX34" fmla="*/ 6178858 w 6597097"/>
              <a:gd name="connsiteY34" fmla="*/ 4598633 h 4975148"/>
              <a:gd name="connsiteX35" fmla="*/ 6143347 w 6597097"/>
              <a:gd name="connsiteY35" fmla="*/ 4891596 h 4975148"/>
              <a:gd name="connsiteX36" fmla="*/ 6143347 w 6597097"/>
              <a:gd name="connsiteY36" fmla="*/ 4971495 h 4975148"/>
              <a:gd name="connsiteX37" fmla="*/ 0 w 6597097"/>
              <a:gd name="connsiteY37" fmla="*/ 4962617 h 4975148"/>
              <a:gd name="connsiteX0" fmla="*/ 0 w 5451878"/>
              <a:gd name="connsiteY0" fmla="*/ 0 h 4971495"/>
              <a:gd name="connsiteX1" fmla="*/ 346229 w 5451878"/>
              <a:gd name="connsiteY1" fmla="*/ 35511 h 4971495"/>
              <a:gd name="connsiteX2" fmla="*/ 603682 w 5451878"/>
              <a:gd name="connsiteY2" fmla="*/ 35511 h 4971495"/>
              <a:gd name="connsiteX3" fmla="*/ 861134 w 5451878"/>
              <a:gd name="connsiteY3" fmla="*/ 26633 h 4971495"/>
              <a:gd name="connsiteX4" fmla="*/ 1109709 w 5451878"/>
              <a:gd name="connsiteY4" fmla="*/ 26633 h 4971495"/>
              <a:gd name="connsiteX5" fmla="*/ 1278385 w 5451878"/>
              <a:gd name="connsiteY5" fmla="*/ 53266 h 4971495"/>
              <a:gd name="connsiteX6" fmla="*/ 1704513 w 5451878"/>
              <a:gd name="connsiteY6" fmla="*/ 142043 h 4971495"/>
              <a:gd name="connsiteX7" fmla="*/ 1651247 w 5451878"/>
              <a:gd name="connsiteY7" fmla="*/ 355107 h 4971495"/>
              <a:gd name="connsiteX8" fmla="*/ 1429305 w 5451878"/>
              <a:gd name="connsiteY8" fmla="*/ 497149 h 4971495"/>
              <a:gd name="connsiteX9" fmla="*/ 1065320 w 5451878"/>
              <a:gd name="connsiteY9" fmla="*/ 621437 h 4971495"/>
              <a:gd name="connsiteX10" fmla="*/ 1003177 w 5451878"/>
              <a:gd name="connsiteY10" fmla="*/ 710213 h 4971495"/>
              <a:gd name="connsiteX11" fmla="*/ 1420427 w 5451878"/>
              <a:gd name="connsiteY11" fmla="*/ 798990 h 4971495"/>
              <a:gd name="connsiteX12" fmla="*/ 1695635 w 5451878"/>
              <a:gd name="connsiteY12" fmla="*/ 798990 h 4971495"/>
              <a:gd name="connsiteX13" fmla="*/ 2183907 w 5451878"/>
              <a:gd name="connsiteY13" fmla="*/ 861134 h 4971495"/>
              <a:gd name="connsiteX14" fmla="*/ 2423604 w 5451878"/>
              <a:gd name="connsiteY14" fmla="*/ 958788 h 4971495"/>
              <a:gd name="connsiteX15" fmla="*/ 2530136 w 5451878"/>
              <a:gd name="connsiteY15" fmla="*/ 1189608 h 4971495"/>
              <a:gd name="connsiteX16" fmla="*/ 2592280 w 5451878"/>
              <a:gd name="connsiteY16" fmla="*/ 1518081 h 4971495"/>
              <a:gd name="connsiteX17" fmla="*/ 2725445 w 5451878"/>
              <a:gd name="connsiteY17" fmla="*/ 1731146 h 4971495"/>
              <a:gd name="connsiteX18" fmla="*/ 3000653 w 5451878"/>
              <a:gd name="connsiteY18" fmla="*/ 1802167 h 4971495"/>
              <a:gd name="connsiteX19" fmla="*/ 3417903 w 5451878"/>
              <a:gd name="connsiteY19" fmla="*/ 1686757 h 4971495"/>
              <a:gd name="connsiteX20" fmla="*/ 3737499 w 5451878"/>
              <a:gd name="connsiteY20" fmla="*/ 1606858 h 4971495"/>
              <a:gd name="connsiteX21" fmla="*/ 4048218 w 5451878"/>
              <a:gd name="connsiteY21" fmla="*/ 1580225 h 4971495"/>
              <a:gd name="connsiteX22" fmla="*/ 4252404 w 5451878"/>
              <a:gd name="connsiteY22" fmla="*/ 1882066 h 4971495"/>
              <a:gd name="connsiteX23" fmla="*/ 4776187 w 5451878"/>
              <a:gd name="connsiteY23" fmla="*/ 2254928 h 4971495"/>
              <a:gd name="connsiteX24" fmla="*/ 4900474 w 5451878"/>
              <a:gd name="connsiteY24" fmla="*/ 2459114 h 4971495"/>
              <a:gd name="connsiteX25" fmla="*/ 4687410 w 5451878"/>
              <a:gd name="connsiteY25" fmla="*/ 2672179 h 4971495"/>
              <a:gd name="connsiteX26" fmla="*/ 4483223 w 5451878"/>
              <a:gd name="connsiteY26" fmla="*/ 2849732 h 4971495"/>
              <a:gd name="connsiteX27" fmla="*/ 4465468 w 5451878"/>
              <a:gd name="connsiteY27" fmla="*/ 3107184 h 4971495"/>
              <a:gd name="connsiteX28" fmla="*/ 4714043 w 5451878"/>
              <a:gd name="connsiteY28" fmla="*/ 3373514 h 4971495"/>
              <a:gd name="connsiteX29" fmla="*/ 4944862 w 5451878"/>
              <a:gd name="connsiteY29" fmla="*/ 3577701 h 4971495"/>
              <a:gd name="connsiteX30" fmla="*/ 5095783 w 5451878"/>
              <a:gd name="connsiteY30" fmla="*/ 3764132 h 4971495"/>
              <a:gd name="connsiteX31" fmla="*/ 5220070 w 5451878"/>
              <a:gd name="connsiteY31" fmla="*/ 3959441 h 4971495"/>
              <a:gd name="connsiteX32" fmla="*/ 5131293 w 5451878"/>
              <a:gd name="connsiteY32" fmla="*/ 4101483 h 4971495"/>
              <a:gd name="connsiteX33" fmla="*/ 5042517 w 5451878"/>
              <a:gd name="connsiteY33" fmla="*/ 4323425 h 4971495"/>
              <a:gd name="connsiteX34" fmla="*/ 5033639 w 5451878"/>
              <a:gd name="connsiteY34" fmla="*/ 4598633 h 4971495"/>
              <a:gd name="connsiteX35" fmla="*/ 4998128 w 5451878"/>
              <a:gd name="connsiteY35" fmla="*/ 4891596 h 4971495"/>
              <a:gd name="connsiteX36" fmla="*/ 4998128 w 5451878"/>
              <a:gd name="connsiteY36" fmla="*/ 4971495 h 4971495"/>
              <a:gd name="connsiteX0" fmla="*/ 0 w 5220447"/>
              <a:gd name="connsiteY0" fmla="*/ 0 h 4891596"/>
              <a:gd name="connsiteX1" fmla="*/ 346229 w 5220447"/>
              <a:gd name="connsiteY1" fmla="*/ 35511 h 4891596"/>
              <a:gd name="connsiteX2" fmla="*/ 603682 w 5220447"/>
              <a:gd name="connsiteY2" fmla="*/ 35511 h 4891596"/>
              <a:gd name="connsiteX3" fmla="*/ 861134 w 5220447"/>
              <a:gd name="connsiteY3" fmla="*/ 26633 h 4891596"/>
              <a:gd name="connsiteX4" fmla="*/ 1109709 w 5220447"/>
              <a:gd name="connsiteY4" fmla="*/ 26633 h 4891596"/>
              <a:gd name="connsiteX5" fmla="*/ 1278385 w 5220447"/>
              <a:gd name="connsiteY5" fmla="*/ 53266 h 4891596"/>
              <a:gd name="connsiteX6" fmla="*/ 1704513 w 5220447"/>
              <a:gd name="connsiteY6" fmla="*/ 142043 h 4891596"/>
              <a:gd name="connsiteX7" fmla="*/ 1651247 w 5220447"/>
              <a:gd name="connsiteY7" fmla="*/ 355107 h 4891596"/>
              <a:gd name="connsiteX8" fmla="*/ 1429305 w 5220447"/>
              <a:gd name="connsiteY8" fmla="*/ 497149 h 4891596"/>
              <a:gd name="connsiteX9" fmla="*/ 1065320 w 5220447"/>
              <a:gd name="connsiteY9" fmla="*/ 621437 h 4891596"/>
              <a:gd name="connsiteX10" fmla="*/ 1003177 w 5220447"/>
              <a:gd name="connsiteY10" fmla="*/ 710213 h 4891596"/>
              <a:gd name="connsiteX11" fmla="*/ 1420427 w 5220447"/>
              <a:gd name="connsiteY11" fmla="*/ 798990 h 4891596"/>
              <a:gd name="connsiteX12" fmla="*/ 1695635 w 5220447"/>
              <a:gd name="connsiteY12" fmla="*/ 798990 h 4891596"/>
              <a:gd name="connsiteX13" fmla="*/ 2183907 w 5220447"/>
              <a:gd name="connsiteY13" fmla="*/ 861134 h 4891596"/>
              <a:gd name="connsiteX14" fmla="*/ 2423604 w 5220447"/>
              <a:gd name="connsiteY14" fmla="*/ 958788 h 4891596"/>
              <a:gd name="connsiteX15" fmla="*/ 2530136 w 5220447"/>
              <a:gd name="connsiteY15" fmla="*/ 1189608 h 4891596"/>
              <a:gd name="connsiteX16" fmla="*/ 2592280 w 5220447"/>
              <a:gd name="connsiteY16" fmla="*/ 1518081 h 4891596"/>
              <a:gd name="connsiteX17" fmla="*/ 2725445 w 5220447"/>
              <a:gd name="connsiteY17" fmla="*/ 1731146 h 4891596"/>
              <a:gd name="connsiteX18" fmla="*/ 3000653 w 5220447"/>
              <a:gd name="connsiteY18" fmla="*/ 1802167 h 4891596"/>
              <a:gd name="connsiteX19" fmla="*/ 3417903 w 5220447"/>
              <a:gd name="connsiteY19" fmla="*/ 1686757 h 4891596"/>
              <a:gd name="connsiteX20" fmla="*/ 3737499 w 5220447"/>
              <a:gd name="connsiteY20" fmla="*/ 1606858 h 4891596"/>
              <a:gd name="connsiteX21" fmla="*/ 4048218 w 5220447"/>
              <a:gd name="connsiteY21" fmla="*/ 1580225 h 4891596"/>
              <a:gd name="connsiteX22" fmla="*/ 4252404 w 5220447"/>
              <a:gd name="connsiteY22" fmla="*/ 1882066 h 4891596"/>
              <a:gd name="connsiteX23" fmla="*/ 4776187 w 5220447"/>
              <a:gd name="connsiteY23" fmla="*/ 2254928 h 4891596"/>
              <a:gd name="connsiteX24" fmla="*/ 4900474 w 5220447"/>
              <a:gd name="connsiteY24" fmla="*/ 2459114 h 4891596"/>
              <a:gd name="connsiteX25" fmla="*/ 4687410 w 5220447"/>
              <a:gd name="connsiteY25" fmla="*/ 2672179 h 4891596"/>
              <a:gd name="connsiteX26" fmla="*/ 4483223 w 5220447"/>
              <a:gd name="connsiteY26" fmla="*/ 2849732 h 4891596"/>
              <a:gd name="connsiteX27" fmla="*/ 4465468 w 5220447"/>
              <a:gd name="connsiteY27" fmla="*/ 3107184 h 4891596"/>
              <a:gd name="connsiteX28" fmla="*/ 4714043 w 5220447"/>
              <a:gd name="connsiteY28" fmla="*/ 3373514 h 4891596"/>
              <a:gd name="connsiteX29" fmla="*/ 4944862 w 5220447"/>
              <a:gd name="connsiteY29" fmla="*/ 3577701 h 4891596"/>
              <a:gd name="connsiteX30" fmla="*/ 5095783 w 5220447"/>
              <a:gd name="connsiteY30" fmla="*/ 3764132 h 4891596"/>
              <a:gd name="connsiteX31" fmla="*/ 5220070 w 5220447"/>
              <a:gd name="connsiteY31" fmla="*/ 3959441 h 4891596"/>
              <a:gd name="connsiteX32" fmla="*/ 5131293 w 5220447"/>
              <a:gd name="connsiteY32" fmla="*/ 4101483 h 4891596"/>
              <a:gd name="connsiteX33" fmla="*/ 5042517 w 5220447"/>
              <a:gd name="connsiteY33" fmla="*/ 4323425 h 4891596"/>
              <a:gd name="connsiteX34" fmla="*/ 5033639 w 5220447"/>
              <a:gd name="connsiteY34" fmla="*/ 4598633 h 4891596"/>
              <a:gd name="connsiteX35" fmla="*/ 4998128 w 5220447"/>
              <a:gd name="connsiteY35" fmla="*/ 4891596 h 4891596"/>
              <a:gd name="connsiteX0" fmla="*/ 0 w 5220447"/>
              <a:gd name="connsiteY0" fmla="*/ 0 h 4598633"/>
              <a:gd name="connsiteX1" fmla="*/ 346229 w 5220447"/>
              <a:gd name="connsiteY1" fmla="*/ 35511 h 4598633"/>
              <a:gd name="connsiteX2" fmla="*/ 603682 w 5220447"/>
              <a:gd name="connsiteY2" fmla="*/ 35511 h 4598633"/>
              <a:gd name="connsiteX3" fmla="*/ 861134 w 5220447"/>
              <a:gd name="connsiteY3" fmla="*/ 26633 h 4598633"/>
              <a:gd name="connsiteX4" fmla="*/ 1109709 w 5220447"/>
              <a:gd name="connsiteY4" fmla="*/ 26633 h 4598633"/>
              <a:gd name="connsiteX5" fmla="*/ 1278385 w 5220447"/>
              <a:gd name="connsiteY5" fmla="*/ 53266 h 4598633"/>
              <a:gd name="connsiteX6" fmla="*/ 1704513 w 5220447"/>
              <a:gd name="connsiteY6" fmla="*/ 142043 h 4598633"/>
              <a:gd name="connsiteX7" fmla="*/ 1651247 w 5220447"/>
              <a:gd name="connsiteY7" fmla="*/ 355107 h 4598633"/>
              <a:gd name="connsiteX8" fmla="*/ 1429305 w 5220447"/>
              <a:gd name="connsiteY8" fmla="*/ 497149 h 4598633"/>
              <a:gd name="connsiteX9" fmla="*/ 1065320 w 5220447"/>
              <a:gd name="connsiteY9" fmla="*/ 621437 h 4598633"/>
              <a:gd name="connsiteX10" fmla="*/ 1003177 w 5220447"/>
              <a:gd name="connsiteY10" fmla="*/ 710213 h 4598633"/>
              <a:gd name="connsiteX11" fmla="*/ 1420427 w 5220447"/>
              <a:gd name="connsiteY11" fmla="*/ 798990 h 4598633"/>
              <a:gd name="connsiteX12" fmla="*/ 1695635 w 5220447"/>
              <a:gd name="connsiteY12" fmla="*/ 798990 h 4598633"/>
              <a:gd name="connsiteX13" fmla="*/ 2183907 w 5220447"/>
              <a:gd name="connsiteY13" fmla="*/ 861134 h 4598633"/>
              <a:gd name="connsiteX14" fmla="*/ 2423604 w 5220447"/>
              <a:gd name="connsiteY14" fmla="*/ 958788 h 4598633"/>
              <a:gd name="connsiteX15" fmla="*/ 2530136 w 5220447"/>
              <a:gd name="connsiteY15" fmla="*/ 1189608 h 4598633"/>
              <a:gd name="connsiteX16" fmla="*/ 2592280 w 5220447"/>
              <a:gd name="connsiteY16" fmla="*/ 1518081 h 4598633"/>
              <a:gd name="connsiteX17" fmla="*/ 2725445 w 5220447"/>
              <a:gd name="connsiteY17" fmla="*/ 1731146 h 4598633"/>
              <a:gd name="connsiteX18" fmla="*/ 3000653 w 5220447"/>
              <a:gd name="connsiteY18" fmla="*/ 1802167 h 4598633"/>
              <a:gd name="connsiteX19" fmla="*/ 3417903 w 5220447"/>
              <a:gd name="connsiteY19" fmla="*/ 1686757 h 4598633"/>
              <a:gd name="connsiteX20" fmla="*/ 3737499 w 5220447"/>
              <a:gd name="connsiteY20" fmla="*/ 1606858 h 4598633"/>
              <a:gd name="connsiteX21" fmla="*/ 4048218 w 5220447"/>
              <a:gd name="connsiteY21" fmla="*/ 1580225 h 4598633"/>
              <a:gd name="connsiteX22" fmla="*/ 4252404 w 5220447"/>
              <a:gd name="connsiteY22" fmla="*/ 1882066 h 4598633"/>
              <a:gd name="connsiteX23" fmla="*/ 4776187 w 5220447"/>
              <a:gd name="connsiteY23" fmla="*/ 2254928 h 4598633"/>
              <a:gd name="connsiteX24" fmla="*/ 4900474 w 5220447"/>
              <a:gd name="connsiteY24" fmla="*/ 2459114 h 4598633"/>
              <a:gd name="connsiteX25" fmla="*/ 4687410 w 5220447"/>
              <a:gd name="connsiteY25" fmla="*/ 2672179 h 4598633"/>
              <a:gd name="connsiteX26" fmla="*/ 4483223 w 5220447"/>
              <a:gd name="connsiteY26" fmla="*/ 2849732 h 4598633"/>
              <a:gd name="connsiteX27" fmla="*/ 4465468 w 5220447"/>
              <a:gd name="connsiteY27" fmla="*/ 3107184 h 4598633"/>
              <a:gd name="connsiteX28" fmla="*/ 4714043 w 5220447"/>
              <a:gd name="connsiteY28" fmla="*/ 3373514 h 4598633"/>
              <a:gd name="connsiteX29" fmla="*/ 4944862 w 5220447"/>
              <a:gd name="connsiteY29" fmla="*/ 3577701 h 4598633"/>
              <a:gd name="connsiteX30" fmla="*/ 5095783 w 5220447"/>
              <a:gd name="connsiteY30" fmla="*/ 3764132 h 4598633"/>
              <a:gd name="connsiteX31" fmla="*/ 5220070 w 5220447"/>
              <a:gd name="connsiteY31" fmla="*/ 3959441 h 4598633"/>
              <a:gd name="connsiteX32" fmla="*/ 5131293 w 5220447"/>
              <a:gd name="connsiteY32" fmla="*/ 4101483 h 4598633"/>
              <a:gd name="connsiteX33" fmla="*/ 5042517 w 5220447"/>
              <a:gd name="connsiteY33" fmla="*/ 4323425 h 4598633"/>
              <a:gd name="connsiteX34" fmla="*/ 5033639 w 5220447"/>
              <a:gd name="connsiteY34" fmla="*/ 4598633 h 459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20447" h="4598633">
                <a:moveTo>
                  <a:pt x="0" y="0"/>
                </a:moveTo>
                <a:cubicBezTo>
                  <a:pt x="122807" y="14796"/>
                  <a:pt x="245615" y="29593"/>
                  <a:pt x="346229" y="35511"/>
                </a:cubicBezTo>
                <a:cubicBezTo>
                  <a:pt x="446843" y="41430"/>
                  <a:pt x="517865" y="36991"/>
                  <a:pt x="603682" y="35511"/>
                </a:cubicBezTo>
                <a:cubicBezTo>
                  <a:pt x="689499" y="34031"/>
                  <a:pt x="776796" y="28113"/>
                  <a:pt x="861134" y="26633"/>
                </a:cubicBezTo>
                <a:cubicBezTo>
                  <a:pt x="945472" y="25153"/>
                  <a:pt x="1040167" y="22194"/>
                  <a:pt x="1109709" y="26633"/>
                </a:cubicBezTo>
                <a:cubicBezTo>
                  <a:pt x="1179251" y="31072"/>
                  <a:pt x="1179251" y="34031"/>
                  <a:pt x="1278385" y="53266"/>
                </a:cubicBezTo>
                <a:cubicBezTo>
                  <a:pt x="1377519" y="72501"/>
                  <a:pt x="1642369" y="91736"/>
                  <a:pt x="1704513" y="142043"/>
                </a:cubicBezTo>
                <a:cubicBezTo>
                  <a:pt x="1766657" y="192350"/>
                  <a:pt x="1697115" y="295923"/>
                  <a:pt x="1651247" y="355107"/>
                </a:cubicBezTo>
                <a:cubicBezTo>
                  <a:pt x="1605379" y="414291"/>
                  <a:pt x="1526959" y="452761"/>
                  <a:pt x="1429305" y="497149"/>
                </a:cubicBezTo>
                <a:cubicBezTo>
                  <a:pt x="1331651" y="541537"/>
                  <a:pt x="1136341" y="585926"/>
                  <a:pt x="1065320" y="621437"/>
                </a:cubicBezTo>
                <a:cubicBezTo>
                  <a:pt x="994299" y="656948"/>
                  <a:pt x="943993" y="680621"/>
                  <a:pt x="1003177" y="710213"/>
                </a:cubicBezTo>
                <a:cubicBezTo>
                  <a:pt x="1062362" y="739805"/>
                  <a:pt x="1305018" y="784194"/>
                  <a:pt x="1420427" y="798990"/>
                </a:cubicBezTo>
                <a:cubicBezTo>
                  <a:pt x="1535836" y="813786"/>
                  <a:pt x="1568388" y="788633"/>
                  <a:pt x="1695635" y="798990"/>
                </a:cubicBezTo>
                <a:cubicBezTo>
                  <a:pt x="1822882" y="809347"/>
                  <a:pt x="2062579" y="834501"/>
                  <a:pt x="2183907" y="861134"/>
                </a:cubicBezTo>
                <a:cubicBezTo>
                  <a:pt x="2305235" y="887767"/>
                  <a:pt x="2365899" y="904042"/>
                  <a:pt x="2423604" y="958788"/>
                </a:cubicBezTo>
                <a:cubicBezTo>
                  <a:pt x="2481309" y="1013534"/>
                  <a:pt x="2502023" y="1096393"/>
                  <a:pt x="2530136" y="1189608"/>
                </a:cubicBezTo>
                <a:cubicBezTo>
                  <a:pt x="2558249" y="1282823"/>
                  <a:pt x="2559729" y="1427825"/>
                  <a:pt x="2592280" y="1518081"/>
                </a:cubicBezTo>
                <a:cubicBezTo>
                  <a:pt x="2624832" y="1608337"/>
                  <a:pt x="2657383" y="1683798"/>
                  <a:pt x="2725445" y="1731146"/>
                </a:cubicBezTo>
                <a:cubicBezTo>
                  <a:pt x="2793507" y="1778494"/>
                  <a:pt x="2885243" y="1809565"/>
                  <a:pt x="3000653" y="1802167"/>
                </a:cubicBezTo>
                <a:cubicBezTo>
                  <a:pt x="3116063" y="1794769"/>
                  <a:pt x="3295095" y="1719309"/>
                  <a:pt x="3417903" y="1686757"/>
                </a:cubicBezTo>
                <a:cubicBezTo>
                  <a:pt x="3540711" y="1654206"/>
                  <a:pt x="3632447" y="1624613"/>
                  <a:pt x="3737499" y="1606858"/>
                </a:cubicBezTo>
                <a:cubicBezTo>
                  <a:pt x="3842552" y="1589103"/>
                  <a:pt x="3962401" y="1534357"/>
                  <a:pt x="4048218" y="1580225"/>
                </a:cubicBezTo>
                <a:cubicBezTo>
                  <a:pt x="4134035" y="1626093"/>
                  <a:pt x="4131076" y="1769616"/>
                  <a:pt x="4252404" y="1882066"/>
                </a:cubicBezTo>
                <a:cubicBezTo>
                  <a:pt x="4373732" y="1994516"/>
                  <a:pt x="4668175" y="2158753"/>
                  <a:pt x="4776187" y="2254928"/>
                </a:cubicBezTo>
                <a:cubicBezTo>
                  <a:pt x="4884199" y="2351103"/>
                  <a:pt x="4915270" y="2389572"/>
                  <a:pt x="4900474" y="2459114"/>
                </a:cubicBezTo>
                <a:cubicBezTo>
                  <a:pt x="4885678" y="2528656"/>
                  <a:pt x="4756952" y="2607076"/>
                  <a:pt x="4687410" y="2672179"/>
                </a:cubicBezTo>
                <a:cubicBezTo>
                  <a:pt x="4617868" y="2737282"/>
                  <a:pt x="4520213" y="2777231"/>
                  <a:pt x="4483223" y="2849732"/>
                </a:cubicBezTo>
                <a:cubicBezTo>
                  <a:pt x="4446233" y="2922233"/>
                  <a:pt x="4426998" y="3019887"/>
                  <a:pt x="4465468" y="3107184"/>
                </a:cubicBezTo>
                <a:cubicBezTo>
                  <a:pt x="4503938" y="3194481"/>
                  <a:pt x="4634144" y="3295095"/>
                  <a:pt x="4714043" y="3373514"/>
                </a:cubicBezTo>
                <a:cubicBezTo>
                  <a:pt x="4793942" y="3451934"/>
                  <a:pt x="4881239" y="3512598"/>
                  <a:pt x="4944862" y="3577701"/>
                </a:cubicBezTo>
                <a:cubicBezTo>
                  <a:pt x="5008485" y="3642804"/>
                  <a:pt x="5049915" y="3700509"/>
                  <a:pt x="5095783" y="3764132"/>
                </a:cubicBezTo>
                <a:cubicBezTo>
                  <a:pt x="5141651" y="3827755"/>
                  <a:pt x="5214152" y="3903216"/>
                  <a:pt x="5220070" y="3959441"/>
                </a:cubicBezTo>
                <a:cubicBezTo>
                  <a:pt x="5225988" y="4015666"/>
                  <a:pt x="5160885" y="4040819"/>
                  <a:pt x="5131293" y="4101483"/>
                </a:cubicBezTo>
                <a:cubicBezTo>
                  <a:pt x="5101701" y="4162147"/>
                  <a:pt x="5058793" y="4240567"/>
                  <a:pt x="5042517" y="4323425"/>
                </a:cubicBezTo>
                <a:cubicBezTo>
                  <a:pt x="5026241" y="4406283"/>
                  <a:pt x="5041037" y="4503938"/>
                  <a:pt x="5033639" y="4598633"/>
                </a:cubicBezTo>
              </a:path>
            </a:pathLst>
          </a:custGeom>
          <a:ln w="158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3247122" y="995870"/>
            <a:ext cx="5890416" cy="2244480"/>
          </a:xfrm>
          <a:custGeom>
            <a:avLst/>
            <a:gdLst>
              <a:gd name="connsiteX0" fmla="*/ 5861367 w 5890416"/>
              <a:gd name="connsiteY0" fmla="*/ 2244480 h 2244480"/>
              <a:gd name="connsiteX1" fmla="*/ 5541771 w 5890416"/>
              <a:gd name="connsiteY1" fmla="*/ 2084681 h 2244480"/>
              <a:gd name="connsiteX2" fmla="*/ 4662882 w 5890416"/>
              <a:gd name="connsiteY2" fmla="*/ 1844984 h 2244480"/>
              <a:gd name="connsiteX3" fmla="*/ 3917158 w 5890416"/>
              <a:gd name="connsiteY3" fmla="*/ 1560899 h 2244480"/>
              <a:gd name="connsiteX4" fmla="*/ 3189189 w 5890416"/>
              <a:gd name="connsiteY4" fmla="*/ 1250180 h 2244480"/>
              <a:gd name="connsiteX5" fmla="*/ 2381321 w 5890416"/>
              <a:gd name="connsiteY5" fmla="*/ 1054872 h 2244480"/>
              <a:gd name="connsiteX6" fmla="*/ 1795395 w 5890416"/>
              <a:gd name="connsiteY6" fmla="*/ 895074 h 2244480"/>
              <a:gd name="connsiteX7" fmla="*/ 1289367 w 5890416"/>
              <a:gd name="connsiteY7" fmla="*/ 726398 h 2244480"/>
              <a:gd name="connsiteX8" fmla="*/ 1031915 w 5890416"/>
              <a:gd name="connsiteY8" fmla="*/ 477823 h 2244480"/>
              <a:gd name="connsiteX9" fmla="*/ 685686 w 5890416"/>
              <a:gd name="connsiteY9" fmla="*/ 424557 h 2244480"/>
              <a:gd name="connsiteX10" fmla="*/ 179659 w 5890416"/>
              <a:gd name="connsiteY10" fmla="*/ 353536 h 2244480"/>
              <a:gd name="connsiteX11" fmla="*/ 2105 w 5890416"/>
              <a:gd name="connsiteY11" fmla="*/ 149349 h 2244480"/>
              <a:gd name="connsiteX12" fmla="*/ 277313 w 5890416"/>
              <a:gd name="connsiteY12" fmla="*/ 7307 h 2244480"/>
              <a:gd name="connsiteX13" fmla="*/ 818851 w 5890416"/>
              <a:gd name="connsiteY13" fmla="*/ 33940 h 2244480"/>
              <a:gd name="connsiteX14" fmla="*/ 1191713 w 5890416"/>
              <a:gd name="connsiteY14" fmla="*/ 149349 h 2244480"/>
              <a:gd name="connsiteX15" fmla="*/ 1804272 w 5890416"/>
              <a:gd name="connsiteY15" fmla="*/ 335780 h 2244480"/>
              <a:gd name="connsiteX16" fmla="*/ 2150501 w 5890416"/>
              <a:gd name="connsiteY16" fmla="*/ 539967 h 2244480"/>
              <a:gd name="connsiteX17" fmla="*/ 2736428 w 5890416"/>
              <a:gd name="connsiteY17" fmla="*/ 539967 h 2244480"/>
              <a:gd name="connsiteX18" fmla="*/ 3286843 w 5890416"/>
              <a:gd name="connsiteY18" fmla="*/ 699765 h 2244480"/>
              <a:gd name="connsiteX19" fmla="*/ 3766237 w 5890416"/>
              <a:gd name="connsiteY19" fmla="*/ 948340 h 2244480"/>
              <a:gd name="connsiteX20" fmla="*/ 4014812 w 5890416"/>
              <a:gd name="connsiteY20" fmla="*/ 1099260 h 2244480"/>
              <a:gd name="connsiteX21" fmla="*/ 4662882 w 5890416"/>
              <a:gd name="connsiteY21" fmla="*/ 1232425 h 2244480"/>
              <a:gd name="connsiteX22" fmla="*/ 5213297 w 5890416"/>
              <a:gd name="connsiteY22" fmla="*/ 1347835 h 2244480"/>
              <a:gd name="connsiteX23" fmla="*/ 5532894 w 5890416"/>
              <a:gd name="connsiteY23" fmla="*/ 1560899 h 2244480"/>
              <a:gd name="connsiteX24" fmla="*/ 5799224 w 5890416"/>
              <a:gd name="connsiteY24" fmla="*/ 1649676 h 2244480"/>
              <a:gd name="connsiteX25" fmla="*/ 5879123 w 5890416"/>
              <a:gd name="connsiteY25" fmla="*/ 1676309 h 2244480"/>
              <a:gd name="connsiteX26" fmla="*/ 5888000 w 5890416"/>
              <a:gd name="connsiteY26" fmla="*/ 1685186 h 224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90416" h="2244480">
                <a:moveTo>
                  <a:pt x="5861367" y="2244480"/>
                </a:moveTo>
                <a:cubicBezTo>
                  <a:pt x="5801442" y="2197872"/>
                  <a:pt x="5741518" y="2151264"/>
                  <a:pt x="5541771" y="2084681"/>
                </a:cubicBezTo>
                <a:cubicBezTo>
                  <a:pt x="5342024" y="2018098"/>
                  <a:pt x="4933651" y="1932281"/>
                  <a:pt x="4662882" y="1844984"/>
                </a:cubicBezTo>
                <a:cubicBezTo>
                  <a:pt x="4392113" y="1757687"/>
                  <a:pt x="4162773" y="1660033"/>
                  <a:pt x="3917158" y="1560899"/>
                </a:cubicBezTo>
                <a:cubicBezTo>
                  <a:pt x="3671542" y="1461765"/>
                  <a:pt x="3445162" y="1334518"/>
                  <a:pt x="3189189" y="1250180"/>
                </a:cubicBezTo>
                <a:cubicBezTo>
                  <a:pt x="2933216" y="1165842"/>
                  <a:pt x="2613620" y="1114056"/>
                  <a:pt x="2381321" y="1054872"/>
                </a:cubicBezTo>
                <a:cubicBezTo>
                  <a:pt x="2149022" y="995688"/>
                  <a:pt x="1977387" y="949820"/>
                  <a:pt x="1795395" y="895074"/>
                </a:cubicBezTo>
                <a:cubicBezTo>
                  <a:pt x="1613403" y="840328"/>
                  <a:pt x="1416614" y="795940"/>
                  <a:pt x="1289367" y="726398"/>
                </a:cubicBezTo>
                <a:cubicBezTo>
                  <a:pt x="1162120" y="656856"/>
                  <a:pt x="1132529" y="528130"/>
                  <a:pt x="1031915" y="477823"/>
                </a:cubicBezTo>
                <a:cubicBezTo>
                  <a:pt x="931301" y="427516"/>
                  <a:pt x="685686" y="424557"/>
                  <a:pt x="685686" y="424557"/>
                </a:cubicBezTo>
                <a:cubicBezTo>
                  <a:pt x="543643" y="403843"/>
                  <a:pt x="293589" y="399404"/>
                  <a:pt x="179659" y="353536"/>
                </a:cubicBezTo>
                <a:cubicBezTo>
                  <a:pt x="65729" y="307668"/>
                  <a:pt x="-14171" y="207054"/>
                  <a:pt x="2105" y="149349"/>
                </a:cubicBezTo>
                <a:cubicBezTo>
                  <a:pt x="18381" y="91644"/>
                  <a:pt x="141189" y="26542"/>
                  <a:pt x="277313" y="7307"/>
                </a:cubicBezTo>
                <a:cubicBezTo>
                  <a:pt x="413437" y="-11928"/>
                  <a:pt x="666451" y="10266"/>
                  <a:pt x="818851" y="33940"/>
                </a:cubicBezTo>
                <a:cubicBezTo>
                  <a:pt x="971251" y="57614"/>
                  <a:pt x="1191713" y="149349"/>
                  <a:pt x="1191713" y="149349"/>
                </a:cubicBezTo>
                <a:cubicBezTo>
                  <a:pt x="1355950" y="199656"/>
                  <a:pt x="1644474" y="270677"/>
                  <a:pt x="1804272" y="335780"/>
                </a:cubicBezTo>
                <a:cubicBezTo>
                  <a:pt x="1964070" y="400883"/>
                  <a:pt x="1995142" y="505936"/>
                  <a:pt x="2150501" y="539967"/>
                </a:cubicBezTo>
                <a:cubicBezTo>
                  <a:pt x="2305860" y="573998"/>
                  <a:pt x="2547038" y="513334"/>
                  <a:pt x="2736428" y="539967"/>
                </a:cubicBezTo>
                <a:cubicBezTo>
                  <a:pt x="2925818" y="566600"/>
                  <a:pt x="3115208" y="631703"/>
                  <a:pt x="3286843" y="699765"/>
                </a:cubicBezTo>
                <a:cubicBezTo>
                  <a:pt x="3458478" y="767827"/>
                  <a:pt x="3644909" y="881758"/>
                  <a:pt x="3766237" y="948340"/>
                </a:cubicBezTo>
                <a:cubicBezTo>
                  <a:pt x="3887565" y="1014922"/>
                  <a:pt x="3865371" y="1051913"/>
                  <a:pt x="4014812" y="1099260"/>
                </a:cubicBezTo>
                <a:cubicBezTo>
                  <a:pt x="4164253" y="1146607"/>
                  <a:pt x="4662882" y="1232425"/>
                  <a:pt x="4662882" y="1232425"/>
                </a:cubicBezTo>
                <a:cubicBezTo>
                  <a:pt x="4862629" y="1273854"/>
                  <a:pt x="5068295" y="1293089"/>
                  <a:pt x="5213297" y="1347835"/>
                </a:cubicBezTo>
                <a:cubicBezTo>
                  <a:pt x="5358299" y="1402581"/>
                  <a:pt x="5435240" y="1510592"/>
                  <a:pt x="5532894" y="1560899"/>
                </a:cubicBezTo>
                <a:cubicBezTo>
                  <a:pt x="5630548" y="1611206"/>
                  <a:pt x="5799224" y="1649676"/>
                  <a:pt x="5799224" y="1649676"/>
                </a:cubicBezTo>
                <a:cubicBezTo>
                  <a:pt x="5856929" y="1668911"/>
                  <a:pt x="5864327" y="1670391"/>
                  <a:pt x="5879123" y="1676309"/>
                </a:cubicBezTo>
                <a:cubicBezTo>
                  <a:pt x="5893919" y="1682227"/>
                  <a:pt x="5890959" y="1683706"/>
                  <a:pt x="5888000" y="1685186"/>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781800" y="-22086"/>
            <a:ext cx="2362200" cy="584775"/>
          </a:xfrm>
          <a:prstGeom prst="rect">
            <a:avLst/>
          </a:prstGeom>
          <a:noFill/>
        </p:spPr>
        <p:txBody>
          <a:bodyPr wrap="square" rtlCol="0">
            <a:spAutoFit/>
          </a:bodyPr>
          <a:lstStyle/>
          <a:p>
            <a:r>
              <a:rPr lang="en-US" sz="3200" dirty="0" smtClean="0">
                <a:solidFill>
                  <a:schemeClr val="bg1"/>
                </a:solidFill>
                <a:latin typeface="Arial Black" pitchFamily="34" charset="0"/>
              </a:rPr>
              <a:t>Wetlands</a:t>
            </a:r>
            <a:endParaRPr lang="en-US" sz="3200" dirty="0">
              <a:solidFill>
                <a:schemeClr val="bg1"/>
              </a:solidFill>
              <a:latin typeface="Arial Black" pitchFamily="34" charset="0"/>
            </a:endParaRPr>
          </a:p>
        </p:txBody>
      </p:sp>
    </p:spTree>
    <p:extLst>
      <p:ext uri="{BB962C8B-B14F-4D97-AF65-F5344CB8AC3E}">
        <p14:creationId xmlns:p14="http://schemas.microsoft.com/office/powerpoint/2010/main" val="610174075"/>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29634"/>
            <a:ext cx="4800298" cy="5847755"/>
          </a:xfrm>
          <a:prstGeom prst="rect">
            <a:avLst/>
          </a:prstGeom>
        </p:spPr>
        <p:txBody>
          <a:bodyPr wrap="square">
            <a:spAutoFit/>
          </a:bodyPr>
          <a:lstStyle/>
          <a:p>
            <a:pPr marL="571500" indent="-571500">
              <a:buFont typeface="Arial" panose="020B0604020202020204" pitchFamily="34" charset="0"/>
              <a:buChar char="•"/>
            </a:pPr>
            <a:r>
              <a:rPr lang="en-US" sz="3200" dirty="0" smtClean="0">
                <a:solidFill>
                  <a:srgbClr val="000000"/>
                </a:solidFill>
                <a:latin typeface="Calibri" panose="020F0502020204030204" pitchFamily="34" charset="0"/>
              </a:rPr>
              <a:t>Significant costs to ODOT and/or contractor.  (Clean up or mitigation</a:t>
            </a:r>
            <a:r>
              <a:rPr lang="en-US" sz="3200" dirty="0" smtClean="0">
                <a:solidFill>
                  <a:srgbClr val="000000"/>
                </a:solidFill>
                <a:latin typeface="Calibri" panose="020F0502020204030204" pitchFamily="34" charset="0"/>
              </a:rPr>
              <a:t>) </a:t>
            </a:r>
            <a:endParaRPr lang="en-US" sz="3200" dirty="0" smtClean="0">
              <a:solidFill>
                <a:srgbClr val="000000"/>
              </a:solidFill>
              <a:latin typeface="Calibri" panose="020F0502020204030204" pitchFamily="34" charset="0"/>
            </a:endParaRPr>
          </a:p>
          <a:p>
            <a:pPr marL="571500" indent="-571500">
              <a:buFont typeface="Arial" panose="020B0604020202020204" pitchFamily="34" charset="0"/>
              <a:buChar char="•"/>
            </a:pPr>
            <a:r>
              <a:rPr lang="en-US" sz="3200" dirty="0" smtClean="0">
                <a:solidFill>
                  <a:srgbClr val="000000"/>
                </a:solidFill>
                <a:latin typeface="Calibri" panose="020F0502020204030204" pitchFamily="34" charset="0"/>
              </a:rPr>
              <a:t>Possible loss of Federal funds.</a:t>
            </a:r>
          </a:p>
          <a:p>
            <a:pPr marL="571500" indent="-571500">
              <a:buFont typeface="Arial" panose="020B0604020202020204" pitchFamily="34" charset="0"/>
              <a:buChar char="•"/>
            </a:pPr>
            <a:r>
              <a:rPr lang="en-US" sz="3200" dirty="0" smtClean="0">
                <a:solidFill>
                  <a:srgbClr val="000000"/>
                </a:solidFill>
                <a:latin typeface="Calibri" panose="020F0502020204030204" pitchFamily="34" charset="0"/>
              </a:rPr>
              <a:t>More project oversight or new regulations. </a:t>
            </a:r>
            <a:endParaRPr lang="en-US" sz="2800" dirty="0" smtClean="0">
              <a:solidFill>
                <a:srgbClr val="000000"/>
              </a:solidFill>
              <a:latin typeface="Calibri" panose="020F0502020204030204" pitchFamily="34" charset="0"/>
            </a:endParaRPr>
          </a:p>
          <a:p>
            <a:pPr marL="571500" indent="-571500">
              <a:buFont typeface="Arial" panose="020B0604020202020204" pitchFamily="34" charset="0"/>
              <a:buChar char="•"/>
            </a:pPr>
            <a:endParaRPr lang="en-US" sz="3200" dirty="0" smtClean="0">
              <a:solidFill>
                <a:srgbClr val="000000"/>
              </a:solidFill>
              <a:latin typeface="Myriad Pro"/>
            </a:endParaRPr>
          </a:p>
          <a:p>
            <a:endParaRPr lang="en-US" sz="3200" dirty="0">
              <a:solidFill>
                <a:srgbClr val="000000"/>
              </a:solidFill>
              <a:latin typeface="Myriad Pro"/>
            </a:endParaRPr>
          </a:p>
          <a:p>
            <a:endParaRPr lang="en-US" dirty="0">
              <a:solidFill>
                <a:srgbClr val="000000"/>
              </a:solidFill>
              <a:latin typeface="Myriad Pro"/>
            </a:endParaRPr>
          </a:p>
          <a:p>
            <a:endParaRPr lang="en-US" dirty="0" smtClean="0">
              <a:solidFill>
                <a:srgbClr val="000000"/>
              </a:solidFill>
              <a:latin typeface="Myriad Pro"/>
            </a:endParaRPr>
          </a:p>
          <a:p>
            <a:endParaRPr lang="en-US" dirty="0">
              <a:solidFill>
                <a:srgbClr val="000000"/>
              </a:solidFill>
              <a:latin typeface="Myriad Pro"/>
            </a:endParaRPr>
          </a:p>
        </p:txBody>
      </p:sp>
      <p:sp>
        <p:nvSpPr>
          <p:cNvPr id="5" name="Title 1"/>
          <p:cNvSpPr txBox="1">
            <a:spLocks/>
          </p:cNvSpPr>
          <p:nvPr/>
        </p:nvSpPr>
        <p:spPr>
          <a:xfrm>
            <a:off x="710889" y="356839"/>
            <a:ext cx="7886700" cy="8028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mn-lt"/>
              </a:rPr>
              <a:t>The cost of compliance:</a:t>
            </a:r>
            <a:endParaRPr lang="en-US" sz="4800" b="1" dirty="0">
              <a:latin typeface="+mn-lt"/>
            </a:endParaRPr>
          </a:p>
        </p:txBody>
      </p:sp>
      <p:pic>
        <p:nvPicPr>
          <p:cNvPr id="7" name="Picture 5" descr="MPj01643850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00298" y="1782066"/>
            <a:ext cx="4326923" cy="291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3014"/>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8229600" cy="3763964"/>
          </a:xfrm>
        </p:spPr>
        <p:txBody>
          <a:bodyPr>
            <a:normAutofit/>
          </a:bodyPr>
          <a:lstStyle/>
          <a:p>
            <a:endParaRPr lang="en-US" dirty="0" smtClean="0"/>
          </a:p>
          <a:p>
            <a:endParaRPr lang="en-US" dirty="0"/>
          </a:p>
        </p:txBody>
      </p:sp>
      <p:sp>
        <p:nvSpPr>
          <p:cNvPr id="4" name="Title 1"/>
          <p:cNvSpPr>
            <a:spLocks noGrp="1"/>
          </p:cNvSpPr>
          <p:nvPr>
            <p:ph type="title"/>
          </p:nvPr>
        </p:nvSpPr>
        <p:spPr>
          <a:xfrm>
            <a:off x="457200" y="533400"/>
            <a:ext cx="8229600" cy="1219200"/>
          </a:xfrm>
        </p:spPr>
        <p:txBody>
          <a:bodyPr>
            <a:normAutofit/>
          </a:bodyPr>
          <a:lstStyle/>
          <a:p>
            <a:r>
              <a:rPr lang="en-US" sz="3600" b="1" dirty="0">
                <a:solidFill>
                  <a:schemeClr val="tx1"/>
                </a:solidFill>
                <a:effectLst/>
                <a:latin typeface="+mn-lt"/>
              </a:rPr>
              <a:t>SCI-823-0.00 (PID 19415) Project </a:t>
            </a:r>
            <a:r>
              <a:rPr lang="en-US" sz="3600" b="1" dirty="0" smtClean="0">
                <a:solidFill>
                  <a:schemeClr val="tx1"/>
                </a:solidFill>
                <a:effectLst/>
                <a:latin typeface="+mn-lt"/>
              </a:rPr>
              <a:t>Example</a:t>
            </a:r>
            <a:br>
              <a:rPr lang="en-US" sz="3600" b="1" dirty="0" smtClean="0">
                <a:solidFill>
                  <a:schemeClr val="tx1"/>
                </a:solidFill>
                <a:effectLst/>
                <a:latin typeface="+mn-lt"/>
              </a:rPr>
            </a:br>
            <a:endParaRPr lang="en-US" sz="3100" b="1" dirty="0">
              <a:solidFill>
                <a:schemeClr val="tx1"/>
              </a:solidFill>
              <a:latin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17" y="1483111"/>
            <a:ext cx="5815462" cy="4442367"/>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531" y="2386361"/>
            <a:ext cx="4761469" cy="294248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225981745"/>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8229600" cy="3763964"/>
          </a:xfrm>
        </p:spPr>
        <p:txBody>
          <a:bodyPr>
            <a:normAutofit/>
          </a:bodyPr>
          <a:lstStyle/>
          <a:p>
            <a:r>
              <a:rPr lang="en-US" dirty="0" smtClean="0"/>
              <a:t>773 acres of forested habitat</a:t>
            </a:r>
          </a:p>
          <a:p>
            <a:pPr lvl="1"/>
            <a:r>
              <a:rPr lang="en-US" dirty="0" smtClean="0"/>
              <a:t>Suitable habitat for federally listed bats</a:t>
            </a:r>
          </a:p>
          <a:p>
            <a:r>
              <a:rPr lang="en-US" dirty="0" smtClean="0"/>
              <a:t>77,360 linear feet of stream impact</a:t>
            </a:r>
          </a:p>
          <a:p>
            <a:r>
              <a:rPr lang="en-US" dirty="0" smtClean="0"/>
              <a:t>10.42 acres of wetlands</a:t>
            </a:r>
          </a:p>
          <a:p>
            <a:r>
              <a:rPr lang="en-US" dirty="0" smtClean="0"/>
              <a:t>Impact to two state endangered plant species</a:t>
            </a:r>
          </a:p>
          <a:p>
            <a:r>
              <a:rPr lang="en-US" dirty="0" smtClean="0"/>
              <a:t>Impact to a known mussel bed at Little Scioto Creek</a:t>
            </a:r>
          </a:p>
          <a:p>
            <a:endParaRPr lang="en-US" dirty="0" smtClean="0"/>
          </a:p>
          <a:p>
            <a:endParaRPr lang="en-US" dirty="0"/>
          </a:p>
        </p:txBody>
      </p:sp>
      <p:sp>
        <p:nvSpPr>
          <p:cNvPr id="4" name="Title 1"/>
          <p:cNvSpPr>
            <a:spLocks noGrp="1"/>
          </p:cNvSpPr>
          <p:nvPr>
            <p:ph type="title"/>
          </p:nvPr>
        </p:nvSpPr>
        <p:spPr>
          <a:xfrm>
            <a:off x="457200" y="533400"/>
            <a:ext cx="8229600" cy="1219200"/>
          </a:xfrm>
        </p:spPr>
        <p:txBody>
          <a:bodyPr>
            <a:normAutofit fontScale="90000"/>
          </a:bodyPr>
          <a:lstStyle/>
          <a:p>
            <a:r>
              <a:rPr lang="en-US" sz="3600" b="1" dirty="0">
                <a:solidFill>
                  <a:schemeClr val="tx1"/>
                </a:solidFill>
                <a:effectLst/>
                <a:latin typeface="+mn-lt"/>
              </a:rPr>
              <a:t>SCI-823-0.00 (PID 19415) Project </a:t>
            </a:r>
            <a:r>
              <a:rPr lang="en-US" sz="3600" b="1" dirty="0" smtClean="0">
                <a:solidFill>
                  <a:schemeClr val="tx1"/>
                </a:solidFill>
                <a:effectLst/>
                <a:latin typeface="+mn-lt"/>
              </a:rPr>
              <a:t>Example</a:t>
            </a:r>
            <a:br>
              <a:rPr lang="en-US" sz="3600" b="1" dirty="0" smtClean="0">
                <a:solidFill>
                  <a:schemeClr val="tx1"/>
                </a:solidFill>
                <a:effectLst/>
                <a:latin typeface="+mn-lt"/>
              </a:rPr>
            </a:br>
            <a:r>
              <a:rPr lang="en-US" sz="3600" b="1" dirty="0" smtClean="0">
                <a:solidFill>
                  <a:schemeClr val="tx1"/>
                </a:solidFill>
                <a:effectLst/>
                <a:latin typeface="+mn-lt"/>
              </a:rPr>
              <a:t>Project Impacts: </a:t>
            </a:r>
            <a:r>
              <a:rPr lang="en-US" b="1" dirty="0" smtClean="0">
                <a:solidFill>
                  <a:schemeClr val="tx1"/>
                </a:solidFill>
                <a:latin typeface="+mn-lt"/>
              </a:rPr>
              <a:t/>
            </a:r>
            <a:br>
              <a:rPr lang="en-US" b="1" dirty="0" smtClean="0">
                <a:solidFill>
                  <a:schemeClr val="tx1"/>
                </a:solidFill>
                <a:latin typeface="+mn-lt"/>
              </a:rPr>
            </a:br>
            <a:endParaRPr lang="en-US" sz="3100" b="1" dirty="0">
              <a:solidFill>
                <a:schemeClr val="tx1"/>
              </a:solidFill>
              <a:latin typeface="+mn-lt"/>
            </a:endParaRPr>
          </a:p>
        </p:txBody>
      </p:sp>
    </p:spTree>
    <p:extLst>
      <p:ext uri="{BB962C8B-B14F-4D97-AF65-F5344CB8AC3E}">
        <p14:creationId xmlns:p14="http://schemas.microsoft.com/office/powerpoint/2010/main" val="4077576465"/>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020"/>
            <a:ext cx="8229600" cy="1143000"/>
          </a:xfrm>
        </p:spPr>
        <p:txBody>
          <a:bodyPr>
            <a:normAutofit fontScale="90000"/>
          </a:bodyPr>
          <a:lstStyle/>
          <a:p>
            <a:r>
              <a:rPr lang="en-US" sz="3600" b="1" dirty="0">
                <a:solidFill>
                  <a:schemeClr val="tx1"/>
                </a:solidFill>
                <a:effectLst/>
                <a:latin typeface="+mn-lt"/>
              </a:rPr>
              <a:t>SCI-823-0.00 (PID 19415) Project </a:t>
            </a:r>
            <a:r>
              <a:rPr lang="en-US" sz="3600" b="1" dirty="0" smtClean="0">
                <a:solidFill>
                  <a:schemeClr val="tx1"/>
                </a:solidFill>
                <a:effectLst/>
                <a:latin typeface="+mn-lt"/>
              </a:rPr>
              <a:t>Example</a:t>
            </a:r>
            <a:br>
              <a:rPr lang="en-US" sz="3600" b="1" dirty="0" smtClean="0">
                <a:solidFill>
                  <a:schemeClr val="tx1"/>
                </a:solidFill>
                <a:effectLst/>
                <a:latin typeface="+mn-lt"/>
              </a:rPr>
            </a:br>
            <a:r>
              <a:rPr lang="en-US" sz="3600" b="1" dirty="0" smtClean="0">
                <a:solidFill>
                  <a:schemeClr val="tx1"/>
                </a:solidFill>
                <a:effectLst/>
                <a:latin typeface="+mn-lt"/>
              </a:rPr>
              <a:t>Environmental Commitments: </a:t>
            </a:r>
            <a:r>
              <a:rPr lang="en-US" b="1" dirty="0" smtClean="0"/>
              <a:t/>
            </a:r>
            <a:br>
              <a:rPr lang="en-US" b="1" dirty="0" smtClean="0"/>
            </a:br>
            <a:endParaRPr lang="en-US" sz="3100" b="1" dirty="0"/>
          </a:p>
        </p:txBody>
      </p:sp>
      <p:sp>
        <p:nvSpPr>
          <p:cNvPr id="3" name="Content Placeholder 2"/>
          <p:cNvSpPr>
            <a:spLocks noGrp="1"/>
          </p:cNvSpPr>
          <p:nvPr>
            <p:ph idx="1"/>
          </p:nvPr>
        </p:nvSpPr>
        <p:spPr>
          <a:xfrm>
            <a:off x="457200" y="1423212"/>
            <a:ext cx="8229600" cy="4830763"/>
          </a:xfrm>
        </p:spPr>
        <p:txBody>
          <a:bodyPr>
            <a:normAutofit fontScale="92500" lnSpcReduction="10000"/>
          </a:bodyPr>
          <a:lstStyle/>
          <a:p>
            <a:r>
              <a:rPr lang="en-US" dirty="0" smtClean="0"/>
              <a:t>Seasonal clearing of all trees to avoid direct impacts to federally listed bat </a:t>
            </a:r>
          </a:p>
          <a:p>
            <a:pPr lvl="1"/>
            <a:r>
              <a:rPr lang="en-US" dirty="0" smtClean="0"/>
              <a:t>Separate tree clearing contract is necessary to meet schedule</a:t>
            </a:r>
          </a:p>
          <a:p>
            <a:r>
              <a:rPr lang="en-US" dirty="0" smtClean="0"/>
              <a:t>Seasonal work restrictions on some streams</a:t>
            </a:r>
          </a:p>
          <a:p>
            <a:pPr lvl="1"/>
            <a:r>
              <a:rPr lang="en-US" dirty="0" smtClean="0"/>
              <a:t>No work in the water from April </a:t>
            </a:r>
            <a:r>
              <a:rPr lang="en-US" dirty="0"/>
              <a:t>15 </a:t>
            </a:r>
            <a:r>
              <a:rPr lang="en-US" dirty="0" smtClean="0"/>
              <a:t>to </a:t>
            </a:r>
            <a:r>
              <a:rPr lang="en-US" dirty="0"/>
              <a:t>June 30 for any stream designated Class </a:t>
            </a:r>
            <a:r>
              <a:rPr lang="en-US" dirty="0" smtClean="0"/>
              <a:t>III PHWH </a:t>
            </a:r>
            <a:r>
              <a:rPr lang="en-US" dirty="0"/>
              <a:t>or WWH.</a:t>
            </a:r>
            <a:endParaRPr lang="en-US" dirty="0" smtClean="0"/>
          </a:p>
          <a:p>
            <a:r>
              <a:rPr lang="en-US" dirty="0" smtClean="0"/>
              <a:t>Mussel survey and relocation on the Little Scioto River</a:t>
            </a:r>
          </a:p>
          <a:p>
            <a:pPr lvl="1"/>
            <a:r>
              <a:rPr lang="en-US" dirty="0" smtClean="0"/>
              <a:t>Estimated cost of $20,000</a:t>
            </a:r>
          </a:p>
          <a:p>
            <a:r>
              <a:rPr lang="en-US" dirty="0" smtClean="0"/>
              <a:t>Rare Plant relocations to protected properties</a:t>
            </a:r>
          </a:p>
          <a:p>
            <a:pPr lvl="1"/>
            <a:r>
              <a:rPr lang="en-US" dirty="0" smtClean="0"/>
              <a:t>Done by ODOT-OES</a:t>
            </a:r>
          </a:p>
          <a:p>
            <a:r>
              <a:rPr lang="en-US" dirty="0" smtClean="0"/>
              <a:t>No build zones to protect streams and wetlands within the right of way</a:t>
            </a:r>
          </a:p>
          <a:p>
            <a:endParaRPr lang="en-US" dirty="0" smtClean="0"/>
          </a:p>
          <a:p>
            <a:endParaRPr lang="en-US" dirty="0"/>
          </a:p>
        </p:txBody>
      </p:sp>
    </p:spTree>
    <p:extLst>
      <p:ext uri="{BB962C8B-B14F-4D97-AF65-F5344CB8AC3E}">
        <p14:creationId xmlns:p14="http://schemas.microsoft.com/office/powerpoint/2010/main" val="4245521647"/>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019"/>
            <a:ext cx="8229600" cy="1143000"/>
          </a:xfrm>
        </p:spPr>
        <p:txBody>
          <a:bodyPr>
            <a:normAutofit fontScale="90000"/>
          </a:bodyPr>
          <a:lstStyle/>
          <a:p>
            <a:r>
              <a:rPr lang="en-US" sz="3600" b="1" dirty="0">
                <a:solidFill>
                  <a:schemeClr val="tx1"/>
                </a:solidFill>
                <a:effectLst/>
                <a:latin typeface="+mn-lt"/>
              </a:rPr>
              <a:t>SCI-823-0.00 (PID 19415) Project </a:t>
            </a:r>
            <a:r>
              <a:rPr lang="en-US" sz="3600" b="1" dirty="0" smtClean="0">
                <a:solidFill>
                  <a:schemeClr val="tx1"/>
                </a:solidFill>
                <a:effectLst/>
                <a:latin typeface="+mn-lt"/>
              </a:rPr>
              <a:t>Example</a:t>
            </a:r>
            <a:br>
              <a:rPr lang="en-US" sz="3600" b="1" dirty="0" smtClean="0">
                <a:solidFill>
                  <a:schemeClr val="tx1"/>
                </a:solidFill>
                <a:effectLst/>
                <a:latin typeface="+mn-lt"/>
              </a:rPr>
            </a:br>
            <a:r>
              <a:rPr lang="en-US" sz="3600" b="1" dirty="0" smtClean="0">
                <a:solidFill>
                  <a:schemeClr val="tx1"/>
                </a:solidFill>
                <a:effectLst/>
                <a:latin typeface="+mn-lt"/>
              </a:rPr>
              <a:t>Environmental Commitments: </a:t>
            </a:r>
            <a:r>
              <a:rPr lang="en-US" b="1" dirty="0" smtClean="0">
                <a:solidFill>
                  <a:schemeClr val="tx1"/>
                </a:solidFill>
                <a:effectLst/>
                <a:latin typeface="+mn-lt"/>
              </a:rPr>
              <a:t/>
            </a:r>
            <a:br>
              <a:rPr lang="en-US" b="1" dirty="0" smtClean="0">
                <a:solidFill>
                  <a:schemeClr val="tx1"/>
                </a:solidFill>
                <a:effectLst/>
                <a:latin typeface="+mn-lt"/>
              </a:rPr>
            </a:br>
            <a:endParaRPr lang="en-US" sz="3100" b="1" dirty="0">
              <a:solidFill>
                <a:schemeClr val="tx1"/>
              </a:solidFill>
              <a:effectLst/>
              <a:latin typeface="+mn-lt"/>
            </a:endParaRPr>
          </a:p>
        </p:txBody>
      </p:sp>
      <p:sp>
        <p:nvSpPr>
          <p:cNvPr id="3" name="Content Placeholder 2"/>
          <p:cNvSpPr>
            <a:spLocks noGrp="1"/>
          </p:cNvSpPr>
          <p:nvPr>
            <p:ph idx="1"/>
          </p:nvPr>
        </p:nvSpPr>
        <p:spPr>
          <a:xfrm>
            <a:off x="457200" y="1356304"/>
            <a:ext cx="8229600" cy="4830763"/>
          </a:xfrm>
        </p:spPr>
        <p:txBody>
          <a:bodyPr>
            <a:normAutofit fontScale="92500" lnSpcReduction="20000"/>
          </a:bodyPr>
          <a:lstStyle/>
          <a:p>
            <a:r>
              <a:rPr lang="en-US" dirty="0" smtClean="0"/>
              <a:t>Bat habitat conservation measures</a:t>
            </a:r>
          </a:p>
          <a:p>
            <a:pPr lvl="1"/>
            <a:r>
              <a:rPr lang="en-US" dirty="0" smtClean="0"/>
              <a:t>Protection of a minimum 773 acres of suitable forested habitat in perpetuity </a:t>
            </a:r>
          </a:p>
          <a:p>
            <a:pPr lvl="1"/>
            <a:r>
              <a:rPr lang="en-US" dirty="0" smtClean="0"/>
              <a:t>Estimated cost $7 million</a:t>
            </a:r>
          </a:p>
          <a:p>
            <a:r>
              <a:rPr lang="en-US" dirty="0" smtClean="0"/>
              <a:t>Stream mitigation</a:t>
            </a:r>
          </a:p>
          <a:p>
            <a:pPr lvl="1"/>
            <a:r>
              <a:rPr lang="en-US" dirty="0" smtClean="0"/>
              <a:t>117,298 linear feet of streams preserved and/or restored at multiple sites</a:t>
            </a:r>
          </a:p>
          <a:p>
            <a:pPr lvl="1"/>
            <a:r>
              <a:rPr lang="en-US" dirty="0" smtClean="0"/>
              <a:t>Estimated cost $12.5-12.6 million</a:t>
            </a:r>
          </a:p>
          <a:p>
            <a:r>
              <a:rPr lang="en-US" dirty="0" smtClean="0"/>
              <a:t>Wetland mitigation</a:t>
            </a:r>
          </a:p>
          <a:p>
            <a:pPr lvl="1"/>
            <a:r>
              <a:rPr lang="en-US" dirty="0" smtClean="0"/>
              <a:t>22.55 acres obtained from two wetland banks and an ODOT pooled mitigation area</a:t>
            </a:r>
          </a:p>
          <a:p>
            <a:pPr lvl="1"/>
            <a:r>
              <a:rPr lang="en-US" dirty="0" smtClean="0"/>
              <a:t>Estimated cost $1-1.1 million</a:t>
            </a:r>
          </a:p>
          <a:p>
            <a:r>
              <a:rPr lang="en-US" dirty="0" smtClean="0"/>
              <a:t>Environmental compliance monitor</a:t>
            </a:r>
          </a:p>
          <a:p>
            <a:pPr lvl="1"/>
            <a:r>
              <a:rPr lang="en-US" dirty="0" smtClean="0"/>
              <a:t>Incorporated into the contract</a:t>
            </a:r>
          </a:p>
          <a:p>
            <a:endParaRPr lang="en-US" dirty="0" smtClean="0"/>
          </a:p>
          <a:p>
            <a:endParaRPr lang="en-US" dirty="0"/>
          </a:p>
        </p:txBody>
      </p:sp>
    </p:spTree>
    <p:extLst>
      <p:ext uri="{BB962C8B-B14F-4D97-AF65-F5344CB8AC3E}">
        <p14:creationId xmlns:p14="http://schemas.microsoft.com/office/powerpoint/2010/main" val="1193319303"/>
      </p:ext>
    </p:ext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6650" y="22942"/>
            <a:ext cx="7886700" cy="1325563"/>
          </a:xfrm>
        </p:spPr>
        <p:txBody>
          <a:bodyPr/>
          <a:lstStyle/>
          <a:p>
            <a:r>
              <a:rPr lang="en-US" sz="4400" b="1" dirty="0" smtClean="0">
                <a:solidFill>
                  <a:schemeClr val="accent5">
                    <a:lumMod val="50000"/>
                  </a:schemeClr>
                </a:solidFill>
                <a:latin typeface="+mn-lt"/>
              </a:rPr>
              <a:t>Environmental Updates…</a:t>
            </a:r>
            <a:endParaRPr lang="en-US" sz="4400" b="1" dirty="0">
              <a:solidFill>
                <a:schemeClr val="accent5">
                  <a:lumMod val="50000"/>
                </a:schemeClr>
              </a:solidFill>
              <a:latin typeface="+mn-lt"/>
            </a:endParaRP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400" y="1340650"/>
            <a:ext cx="5380125" cy="3604419"/>
          </a:xfrm>
        </p:spPr>
      </p:pic>
      <p:sp>
        <p:nvSpPr>
          <p:cNvPr id="4" name="TextBox 3"/>
          <p:cNvSpPr txBox="1"/>
          <p:nvPr/>
        </p:nvSpPr>
        <p:spPr>
          <a:xfrm>
            <a:off x="5698158" y="1637633"/>
            <a:ext cx="3288792" cy="3010452"/>
          </a:xfrm>
          <a:prstGeom prst="rect">
            <a:avLst/>
          </a:prstGeom>
        </p:spPr>
        <p:txBody>
          <a:bodyPr vert="horz" wrap="square" lIns="91440" tIns="45720" rIns="91440" bIns="45720" rtlCol="0" anchor="ctr">
            <a:noAutofit/>
          </a:bodyPr>
          <a:lstStyle/>
          <a:p>
            <a:pPr algn="ctr">
              <a:spcBef>
                <a:spcPct val="0"/>
              </a:spcBef>
            </a:pPr>
            <a:r>
              <a:rPr lang="en-US" sz="3200" b="1" dirty="0" smtClean="0">
                <a:solidFill>
                  <a:srgbClr val="002060"/>
                </a:solidFill>
                <a:latin typeface="Perpetua" pitchFamily="18" charset="0"/>
              </a:rPr>
              <a:t>“</a:t>
            </a:r>
            <a:r>
              <a:rPr lang="en-US" sz="3600" b="1" i="1" dirty="0" smtClean="0">
                <a:solidFill>
                  <a:srgbClr val="002060"/>
                </a:solidFill>
                <a:latin typeface="Perpetua" pitchFamily="18" charset="0"/>
              </a:rPr>
              <a:t>Even if you are on the right track, you’ll get run over if you just sit there</a:t>
            </a:r>
            <a:r>
              <a:rPr lang="en-US" sz="3200" b="1" dirty="0" smtClean="0">
                <a:solidFill>
                  <a:srgbClr val="002060"/>
                </a:solidFill>
                <a:latin typeface="Perpetua" pitchFamily="18" charset="0"/>
              </a:rPr>
              <a:t>.”       </a:t>
            </a:r>
            <a:r>
              <a:rPr lang="en-US" sz="1400" b="1" dirty="0" smtClean="0">
                <a:solidFill>
                  <a:srgbClr val="002060"/>
                </a:solidFill>
                <a:latin typeface="Perpetua" pitchFamily="18" charset="0"/>
              </a:rPr>
              <a:t>- Will Rogers</a:t>
            </a:r>
            <a:endParaRPr lang="en-US" sz="3200" b="1" dirty="0" smtClean="0">
              <a:solidFill>
                <a:srgbClr val="002060"/>
              </a:solidFill>
              <a:latin typeface="Perpetua" pitchFamily="18" charset="0"/>
            </a:endParaRPr>
          </a:p>
        </p:txBody>
      </p:sp>
      <p:sp>
        <p:nvSpPr>
          <p:cNvPr id="3" name="TextBox 2"/>
          <p:cNvSpPr txBox="1"/>
          <p:nvPr/>
        </p:nvSpPr>
        <p:spPr>
          <a:xfrm>
            <a:off x="685800" y="5715000"/>
            <a:ext cx="4495800" cy="381000"/>
          </a:xfrm>
          <a:prstGeom prst="rect">
            <a:avLst/>
          </a:prstGeom>
        </p:spPr>
        <p:txBody>
          <a:bodyPr vert="horz" wrap="square" lIns="91440" tIns="45720" rIns="91440" bIns="45720" rtlCol="0" anchor="ctr">
            <a:normAutofit fontScale="92500" lnSpcReduction="20000"/>
          </a:bodyPr>
          <a:lstStyle/>
          <a:p>
            <a:pPr>
              <a:spcBef>
                <a:spcPct val="0"/>
              </a:spcBef>
            </a:pPr>
            <a:endParaRPr lang="en-US" sz="2400" dirty="0" smtClean="0">
              <a:solidFill>
                <a:prstClr val="black"/>
              </a:solidFill>
              <a:latin typeface="Perpetua" pitchFamily="18" charset="0"/>
            </a:endParaRPr>
          </a:p>
        </p:txBody>
      </p:sp>
      <p:sp>
        <p:nvSpPr>
          <p:cNvPr id="5" name="Rectangle 4"/>
          <p:cNvSpPr/>
          <p:nvPr/>
        </p:nvSpPr>
        <p:spPr>
          <a:xfrm>
            <a:off x="589500" y="5176392"/>
            <a:ext cx="8001000" cy="461665"/>
          </a:xfrm>
          <a:prstGeom prst="rect">
            <a:avLst/>
          </a:prstGeom>
          <a:solidFill>
            <a:schemeClr val="tx2">
              <a:lumMod val="25000"/>
              <a:lumOff val="75000"/>
            </a:schemeClr>
          </a:solidFill>
        </p:spPr>
        <p:txBody>
          <a:bodyPr wrap="square">
            <a:spAutoFit/>
          </a:bodyPr>
          <a:lstStyle/>
          <a:p>
            <a:r>
              <a:rPr lang="en-US" sz="2400" b="1" dirty="0">
                <a:solidFill>
                  <a:srgbClr val="002060"/>
                </a:solidFill>
              </a:rPr>
              <a:t>http://</a:t>
            </a:r>
            <a:r>
              <a:rPr lang="en-US" sz="2400" b="1" dirty="0" smtClean="0">
                <a:solidFill>
                  <a:srgbClr val="002060"/>
                </a:solidFill>
              </a:rPr>
              <a:t>www.dot.state.oh.us/Divisions/Planning/Environment</a:t>
            </a:r>
            <a:endParaRPr lang="en-US" sz="2400" b="1" dirty="0">
              <a:solidFill>
                <a:srgbClr val="002060"/>
              </a:solidFill>
            </a:endParaRPr>
          </a:p>
        </p:txBody>
      </p:sp>
    </p:spTree>
    <p:extLst>
      <p:ext uri="{BB962C8B-B14F-4D97-AF65-F5344CB8AC3E}">
        <p14:creationId xmlns:p14="http://schemas.microsoft.com/office/powerpoint/2010/main" val="668242542"/>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Contacts</a:t>
            </a:r>
            <a:endParaRPr lang="en-US" b="1" dirty="0">
              <a:latin typeface="+mn-lt"/>
            </a:endParaRPr>
          </a:p>
        </p:txBody>
      </p:sp>
      <p:sp>
        <p:nvSpPr>
          <p:cNvPr id="3" name="Content Placeholder 2"/>
          <p:cNvSpPr>
            <a:spLocks noGrp="1"/>
          </p:cNvSpPr>
          <p:nvPr>
            <p:ph idx="1"/>
          </p:nvPr>
        </p:nvSpPr>
        <p:spPr>
          <a:xfrm>
            <a:off x="937260" y="1572323"/>
            <a:ext cx="7269480" cy="4351337"/>
          </a:xfrm>
        </p:spPr>
        <p:txBody>
          <a:bodyPr>
            <a:normAutofit lnSpcReduction="10000"/>
          </a:bodyPr>
          <a:lstStyle/>
          <a:p>
            <a:pPr marL="0" indent="0">
              <a:spcBef>
                <a:spcPts val="0"/>
              </a:spcBef>
              <a:spcAft>
                <a:spcPts val="0"/>
              </a:spcAft>
              <a:buNone/>
            </a:pPr>
            <a:r>
              <a:rPr lang="en-US" sz="2400" dirty="0"/>
              <a:t>Tim Hill, Environmental Administrator</a:t>
            </a:r>
          </a:p>
          <a:p>
            <a:pPr marL="0" indent="0">
              <a:spcBef>
                <a:spcPts val="0"/>
              </a:spcBef>
              <a:spcAft>
                <a:spcPts val="0"/>
              </a:spcAft>
              <a:buNone/>
            </a:pPr>
            <a:r>
              <a:rPr lang="en-US" sz="2400" dirty="0"/>
              <a:t>(614) 644-0377</a:t>
            </a:r>
          </a:p>
          <a:p>
            <a:pPr marL="0" indent="0">
              <a:spcBef>
                <a:spcPts val="0"/>
              </a:spcBef>
              <a:spcAft>
                <a:spcPts val="0"/>
              </a:spcAft>
              <a:buNone/>
            </a:pPr>
            <a:r>
              <a:rPr lang="en-US" sz="2400" dirty="0">
                <a:hlinkClick r:id="rId3"/>
              </a:rPr>
              <a:t>Tim.Hill@dot.ohio.gov</a:t>
            </a:r>
            <a:endParaRPr lang="en-US" sz="2400" dirty="0"/>
          </a:p>
          <a:p>
            <a:pPr marL="0" indent="0">
              <a:spcBef>
                <a:spcPts val="0"/>
              </a:spcBef>
              <a:spcAft>
                <a:spcPts val="0"/>
              </a:spcAft>
              <a:buNone/>
            </a:pPr>
            <a:endParaRPr lang="en-US" sz="2400" dirty="0" smtClean="0"/>
          </a:p>
          <a:p>
            <a:pPr marL="0" indent="0">
              <a:spcBef>
                <a:spcPts val="0"/>
              </a:spcBef>
              <a:spcAft>
                <a:spcPts val="0"/>
              </a:spcAft>
              <a:buNone/>
            </a:pPr>
            <a:r>
              <a:rPr lang="en-US" sz="2400" dirty="0" smtClean="0"/>
              <a:t>Matt Perlik, Assistant Environmental Administrator, Ecological/Waterway Permits/ESA</a:t>
            </a:r>
          </a:p>
          <a:p>
            <a:pPr marL="0" indent="0">
              <a:spcBef>
                <a:spcPts val="0"/>
              </a:spcBef>
              <a:spcAft>
                <a:spcPts val="0"/>
              </a:spcAft>
              <a:buNone/>
            </a:pPr>
            <a:r>
              <a:rPr lang="en-US" sz="2400" dirty="0" smtClean="0"/>
              <a:t>(614) 466-1937 </a:t>
            </a:r>
          </a:p>
          <a:p>
            <a:pPr marL="0" indent="0">
              <a:spcBef>
                <a:spcPts val="0"/>
              </a:spcBef>
              <a:spcAft>
                <a:spcPts val="0"/>
              </a:spcAft>
              <a:buNone/>
            </a:pPr>
            <a:r>
              <a:rPr lang="en-US" sz="2400" dirty="0" smtClean="0">
                <a:hlinkClick r:id="rId4"/>
              </a:rPr>
              <a:t>Matthew.Perlik@dot.ohio.gov</a:t>
            </a:r>
            <a:endParaRPr lang="en-US" sz="2400" dirty="0" smtClean="0"/>
          </a:p>
          <a:p>
            <a:pPr>
              <a:spcBef>
                <a:spcPts val="0"/>
              </a:spcBef>
              <a:spcAft>
                <a:spcPts val="0"/>
              </a:spcAft>
            </a:pPr>
            <a:endParaRPr lang="en-US" sz="2400" dirty="0"/>
          </a:p>
          <a:p>
            <a:pPr marL="0" indent="0">
              <a:spcBef>
                <a:spcPts val="0"/>
              </a:spcBef>
              <a:spcAft>
                <a:spcPts val="0"/>
              </a:spcAft>
              <a:buNone/>
            </a:pPr>
            <a:r>
              <a:rPr lang="en-US" sz="2400" dirty="0" smtClean="0"/>
              <a:t>Erica Schneider, Assistant Environmental Administrator, Policy &amp; Cultural Resources</a:t>
            </a:r>
          </a:p>
          <a:p>
            <a:pPr marL="0" indent="0">
              <a:spcBef>
                <a:spcPts val="0"/>
              </a:spcBef>
              <a:spcAft>
                <a:spcPts val="0"/>
              </a:spcAft>
              <a:buNone/>
            </a:pPr>
            <a:r>
              <a:rPr lang="en-US" sz="2400" dirty="0" smtClean="0"/>
              <a:t>(614) 387-0134</a:t>
            </a:r>
          </a:p>
          <a:p>
            <a:pPr marL="0" indent="0">
              <a:spcBef>
                <a:spcPts val="0"/>
              </a:spcBef>
              <a:spcAft>
                <a:spcPts val="0"/>
              </a:spcAft>
              <a:buNone/>
            </a:pPr>
            <a:r>
              <a:rPr lang="en-US" sz="2400" dirty="0" smtClean="0">
                <a:hlinkClick r:id="rId5"/>
              </a:rPr>
              <a:t>Erica.Schneider@dot.ohio.gov</a:t>
            </a:r>
            <a:endParaRPr lang="en-US" sz="2400" dirty="0" smtClean="0"/>
          </a:p>
          <a:p>
            <a:pPr marL="0" indent="0">
              <a:spcBef>
                <a:spcPts val="0"/>
              </a:spcBef>
              <a:spcAft>
                <a:spcPts val="0"/>
              </a:spcAft>
              <a:buNone/>
            </a:pPr>
            <a:endParaRPr lang="en-US" dirty="0"/>
          </a:p>
          <a:p>
            <a:pPr marL="0" indent="0">
              <a:spcBef>
                <a:spcPts val="0"/>
              </a:spcBef>
              <a:spcAft>
                <a:spcPts val="0"/>
              </a:spcAft>
              <a:buNone/>
            </a:pPr>
            <a:endParaRPr lang="en-US" dirty="0"/>
          </a:p>
        </p:txBody>
      </p:sp>
    </p:spTree>
    <p:extLst>
      <p:ext uri="{BB962C8B-B14F-4D97-AF65-F5344CB8AC3E}">
        <p14:creationId xmlns:p14="http://schemas.microsoft.com/office/powerpoint/2010/main" val="4126786351"/>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42437"/>
            <a:ext cx="8839200" cy="639763"/>
          </a:xfrm>
        </p:spPr>
        <p:txBody>
          <a:bodyPr>
            <a:noAutofit/>
          </a:bodyPr>
          <a:lstStyle/>
          <a:p>
            <a:pPr algn="ctr"/>
            <a:r>
              <a:rPr lang="en-US" sz="5400" b="1" dirty="0" smtClean="0"/>
              <a:t>NEPA Assignment</a:t>
            </a:r>
            <a:endParaRPr lang="en-US" sz="5400" b="1" dirty="0"/>
          </a:p>
        </p:txBody>
      </p:sp>
      <p:sp>
        <p:nvSpPr>
          <p:cNvPr id="16" name="Text Placeholder 15"/>
          <p:cNvSpPr>
            <a:spLocks noGrp="1"/>
          </p:cNvSpPr>
          <p:nvPr>
            <p:ph type="body" sz="quarter" idx="13"/>
          </p:nvPr>
        </p:nvSpPr>
        <p:spPr>
          <a:xfrm>
            <a:off x="498566" y="1159497"/>
            <a:ext cx="8251200" cy="457200"/>
          </a:xfrm>
        </p:spPr>
        <p:txBody>
          <a:bodyPr>
            <a:noAutofit/>
          </a:bodyPr>
          <a:lstStyle/>
          <a:p>
            <a:r>
              <a:rPr lang="en-US" sz="2800" b="1" dirty="0" smtClean="0">
                <a:solidFill>
                  <a:srgbClr val="002060"/>
                </a:solidFill>
              </a:rPr>
              <a:t>NEPA Assignment Program</a:t>
            </a:r>
            <a:endParaRPr lang="en-US" sz="2800" b="1" dirty="0">
              <a:solidFill>
                <a:srgbClr val="002060"/>
              </a:solidFill>
            </a:endParaRPr>
          </a:p>
        </p:txBody>
      </p:sp>
      <p:sp>
        <p:nvSpPr>
          <p:cNvPr id="17" name="Content Placeholder 16"/>
          <p:cNvSpPr>
            <a:spLocks noGrp="1"/>
          </p:cNvSpPr>
          <p:nvPr>
            <p:ph sz="half" idx="2"/>
          </p:nvPr>
        </p:nvSpPr>
        <p:spPr>
          <a:xfrm>
            <a:off x="498566" y="1840331"/>
            <a:ext cx="4267200" cy="4525964"/>
          </a:xfrm>
        </p:spPr>
        <p:txBody>
          <a:bodyPr>
            <a:noAutofit/>
          </a:bodyPr>
          <a:lstStyle/>
          <a:p>
            <a:r>
              <a:rPr lang="en-US" sz="3200" dirty="0" smtClean="0">
                <a:solidFill>
                  <a:srgbClr val="002060"/>
                </a:solidFill>
              </a:rPr>
              <a:t>New language required on all actions.</a:t>
            </a:r>
          </a:p>
          <a:p>
            <a:r>
              <a:rPr lang="en-US" sz="3200" dirty="0" smtClean="0">
                <a:solidFill>
                  <a:srgbClr val="002060"/>
                </a:solidFill>
              </a:rPr>
              <a:t>New and updated guidance for everything!</a:t>
            </a:r>
          </a:p>
          <a:p>
            <a:r>
              <a:rPr lang="en-US" sz="3200" dirty="0" smtClean="0">
                <a:solidFill>
                  <a:srgbClr val="002060"/>
                </a:solidFill>
              </a:rPr>
              <a:t>Review all the guidance and keep yourself up to speed with the </a:t>
            </a:r>
            <a:r>
              <a:rPr lang="en-US" sz="3200" dirty="0" smtClean="0">
                <a:solidFill>
                  <a:srgbClr val="002060"/>
                </a:solidFill>
              </a:rPr>
              <a:t>changes.</a:t>
            </a:r>
            <a:endParaRPr lang="en-US" sz="3200" dirty="0" smtClean="0">
              <a:solidFill>
                <a:srgbClr val="002060"/>
              </a:solidFill>
            </a:endParaRPr>
          </a:p>
          <a:p>
            <a:pPr marL="0" indent="0">
              <a:buNone/>
            </a:pPr>
            <a:endParaRPr lang="en-US" sz="3200" dirty="0">
              <a:solidFill>
                <a:srgbClr val="002060"/>
              </a:solidFill>
            </a:endParaRPr>
          </a:p>
        </p:txBody>
      </p:sp>
      <p:grpSp>
        <p:nvGrpSpPr>
          <p:cNvPr id="7" name="Group 6"/>
          <p:cNvGrpSpPr/>
          <p:nvPr/>
        </p:nvGrpSpPr>
        <p:grpSpPr>
          <a:xfrm>
            <a:off x="5014034" y="1325209"/>
            <a:ext cx="3498542" cy="4749596"/>
            <a:chOff x="431532" y="-113121"/>
            <a:chExt cx="2926150" cy="601060"/>
          </a:xfrm>
        </p:grpSpPr>
        <p:sp>
          <p:nvSpPr>
            <p:cNvPr id="9" name="Rounded Rectangle 8"/>
            <p:cNvSpPr/>
            <p:nvPr/>
          </p:nvSpPr>
          <p:spPr>
            <a:xfrm>
              <a:off x="431532" y="-113121"/>
              <a:ext cx="2926150" cy="60106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0" name="Rounded Rectangle 4"/>
            <p:cNvSpPr/>
            <p:nvPr/>
          </p:nvSpPr>
          <p:spPr>
            <a:xfrm>
              <a:off x="481393" y="36295"/>
              <a:ext cx="2826428" cy="302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168" tIns="0" rIns="125168" bIns="0" numCol="1" spcCol="1270" anchor="ctr" anchorCtr="0">
              <a:noAutofit/>
            </a:bodyPr>
            <a:lstStyle/>
            <a:p>
              <a:pPr marL="342900" indent="-342900">
                <a:buFont typeface="Arial" panose="020B0604020202020204" pitchFamily="34" charset="0"/>
                <a:buChar char="•"/>
              </a:pPr>
              <a:r>
                <a:rPr lang="en-US" sz="2800" dirty="0" smtClean="0">
                  <a:solidFill>
                    <a:prstClr val="white"/>
                  </a:solidFill>
                </a:rPr>
                <a:t>Faster Project Delivery!</a:t>
              </a:r>
            </a:p>
            <a:p>
              <a:pPr marL="342900" indent="-342900">
                <a:buFont typeface="Arial" panose="020B0604020202020204" pitchFamily="34" charset="0"/>
                <a:buChar char="•"/>
              </a:pPr>
              <a:r>
                <a:rPr lang="en-US" sz="2800" dirty="0" smtClean="0">
                  <a:solidFill>
                    <a:prstClr val="white"/>
                  </a:solidFill>
                </a:rPr>
                <a:t>Expected $23 million savings each year!</a:t>
              </a:r>
            </a:p>
            <a:p>
              <a:pPr marL="342900" indent="-342900">
                <a:buFont typeface="Arial" panose="020B0604020202020204" pitchFamily="34" charset="0"/>
                <a:buChar char="•"/>
              </a:pPr>
              <a:r>
                <a:rPr lang="en-US" sz="2800" dirty="0" smtClean="0">
                  <a:solidFill>
                    <a:prstClr val="white"/>
                  </a:solidFill>
                </a:rPr>
                <a:t>FHWA responsible for an annual Audit on ODOT’s performance.</a:t>
              </a:r>
              <a:endParaRPr lang="en-US" sz="2800" dirty="0">
                <a:solidFill>
                  <a:prstClr val="white"/>
                </a:solidFill>
              </a:endParaRPr>
            </a:p>
          </p:txBody>
        </p:sp>
      </p:grpSp>
    </p:spTree>
    <p:extLst>
      <p:ext uri="{BB962C8B-B14F-4D97-AF65-F5344CB8AC3E}">
        <p14:creationId xmlns:p14="http://schemas.microsoft.com/office/powerpoint/2010/main" val="2103828913"/>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mn-lt"/>
              </a:rPr>
              <a:t>Every Project Has Environmental Considerations</a:t>
            </a:r>
            <a:endParaRPr lang="en-US" sz="4000" b="1" dirty="0">
              <a:latin typeface="+mn-lt"/>
            </a:endParaRPr>
          </a:p>
        </p:txBody>
      </p:sp>
      <p:sp>
        <p:nvSpPr>
          <p:cNvPr id="3" name="Content Placeholder 2"/>
          <p:cNvSpPr>
            <a:spLocks noGrp="1"/>
          </p:cNvSpPr>
          <p:nvPr>
            <p:ph idx="1"/>
          </p:nvPr>
        </p:nvSpPr>
        <p:spPr/>
        <p:txBody>
          <a:bodyPr>
            <a:normAutofit lnSpcReduction="10000"/>
          </a:bodyPr>
          <a:lstStyle/>
          <a:p>
            <a:r>
              <a:rPr lang="en-US" sz="2800" dirty="0" smtClean="0"/>
              <a:t>More than 45 environmental rules and regulations apply to ODOT’s construction program. Most familiar is the National Environmental Policy Act (NEPA</a:t>
            </a:r>
            <a:r>
              <a:rPr lang="en-US" sz="2800" dirty="0" smtClean="0"/>
              <a:t>).</a:t>
            </a:r>
            <a:endParaRPr lang="en-US" sz="2800" dirty="0" smtClean="0"/>
          </a:p>
          <a:p>
            <a:r>
              <a:rPr lang="en-US" sz="2800" dirty="0" smtClean="0"/>
              <a:t>Successful delivery of the ODOT program requires adherence to the limitations, allowances, restrictions, and requirements of NEPA and these other </a:t>
            </a:r>
            <a:r>
              <a:rPr lang="en-US" sz="2800" dirty="0" smtClean="0"/>
              <a:t>laws.</a:t>
            </a:r>
            <a:endParaRPr lang="en-US" sz="2800" dirty="0" smtClean="0"/>
          </a:p>
          <a:p>
            <a:r>
              <a:rPr lang="en-US" sz="2800" dirty="0" smtClean="0"/>
              <a:t>Adherence to or failure to follow these regulations can make or break a project (on time and on cost delivery</a:t>
            </a:r>
            <a:r>
              <a:rPr lang="en-US" sz="2800" dirty="0" smtClean="0"/>
              <a:t>).</a:t>
            </a:r>
            <a:endParaRPr lang="en-US" sz="2800" dirty="0" smtClean="0"/>
          </a:p>
          <a:p>
            <a:pPr marL="0" indent="0">
              <a:buNone/>
            </a:pPr>
            <a:endParaRPr lang="en-US" dirty="0"/>
          </a:p>
        </p:txBody>
      </p:sp>
    </p:spTree>
    <p:extLst>
      <p:ext uri="{BB962C8B-B14F-4D97-AF65-F5344CB8AC3E}">
        <p14:creationId xmlns:p14="http://schemas.microsoft.com/office/powerpoint/2010/main" val="2570313279"/>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2000" cy="1462668"/>
          </a:xfrm>
        </p:spPr>
        <p:txBody>
          <a:bodyPr>
            <a:normAutofit/>
          </a:bodyPr>
          <a:lstStyle/>
          <a:p>
            <a:r>
              <a:rPr lang="en-US" sz="3100" b="1" dirty="0">
                <a:solidFill>
                  <a:schemeClr val="tx1"/>
                </a:solidFill>
                <a:effectLst/>
                <a:latin typeface="+mn-lt"/>
              </a:rPr>
              <a:t>Environmental commitments and </a:t>
            </a:r>
            <a:r>
              <a:rPr lang="en-US" sz="3100" b="1" dirty="0" smtClean="0">
                <a:solidFill>
                  <a:schemeClr val="tx1"/>
                </a:solidFill>
                <a:effectLst/>
                <a:latin typeface="+mn-lt"/>
              </a:rPr>
              <a:t>how </a:t>
            </a:r>
            <a:br>
              <a:rPr lang="en-US" sz="3100" b="1" dirty="0" smtClean="0">
                <a:solidFill>
                  <a:schemeClr val="tx1"/>
                </a:solidFill>
                <a:effectLst/>
                <a:latin typeface="+mn-lt"/>
              </a:rPr>
            </a:br>
            <a:r>
              <a:rPr lang="en-US" sz="3100" b="1" dirty="0" smtClean="0">
                <a:solidFill>
                  <a:schemeClr val="tx1"/>
                </a:solidFill>
                <a:effectLst/>
                <a:latin typeface="+mn-lt"/>
              </a:rPr>
              <a:t>they </a:t>
            </a:r>
            <a:r>
              <a:rPr lang="en-US" sz="3100" b="1" dirty="0">
                <a:solidFill>
                  <a:schemeClr val="tx1"/>
                </a:solidFill>
                <a:effectLst/>
                <a:latin typeface="+mn-lt"/>
              </a:rPr>
              <a:t>are accomplished…</a:t>
            </a:r>
            <a:r>
              <a:rPr lang="en-US" sz="3600" b="1" dirty="0">
                <a:solidFill>
                  <a:schemeClr val="tx1"/>
                </a:solidFill>
                <a:latin typeface="+mn-lt"/>
              </a:rPr>
              <a:t/>
            </a:r>
            <a:br>
              <a:rPr lang="en-US" sz="3600" b="1" dirty="0">
                <a:solidFill>
                  <a:schemeClr val="tx1"/>
                </a:solidFill>
                <a:latin typeface="+mn-lt"/>
              </a:rPr>
            </a:br>
            <a:endParaRPr lang="en-US" sz="3600" b="1" dirty="0">
              <a:solidFill>
                <a:schemeClr val="tx1"/>
              </a:solidFill>
              <a:latin typeface="+mn-lt"/>
            </a:endParaRPr>
          </a:p>
        </p:txBody>
      </p:sp>
      <p:sp>
        <p:nvSpPr>
          <p:cNvPr id="3" name="Content Placeholder 2"/>
          <p:cNvSpPr>
            <a:spLocks noGrp="1"/>
          </p:cNvSpPr>
          <p:nvPr>
            <p:ph idx="1"/>
          </p:nvPr>
        </p:nvSpPr>
        <p:spPr>
          <a:xfrm>
            <a:off x="239750" y="1059365"/>
            <a:ext cx="4599378" cy="5177047"/>
          </a:xfrm>
        </p:spPr>
        <p:txBody>
          <a:bodyPr>
            <a:normAutofit/>
          </a:bodyPr>
          <a:lstStyle/>
          <a:p>
            <a:r>
              <a:rPr lang="en-US" dirty="0" smtClean="0"/>
              <a:t>Commitments can be implemented </a:t>
            </a:r>
            <a:r>
              <a:rPr lang="en-US" dirty="0"/>
              <a:t>by:</a:t>
            </a:r>
          </a:p>
          <a:p>
            <a:pPr lvl="1"/>
            <a:r>
              <a:rPr lang="en-US" dirty="0" smtClean="0"/>
              <a:t>Adherence to Plan </a:t>
            </a:r>
            <a:r>
              <a:rPr lang="en-US" dirty="0"/>
              <a:t>notes</a:t>
            </a:r>
          </a:p>
          <a:p>
            <a:pPr lvl="1"/>
            <a:r>
              <a:rPr lang="en-US" dirty="0"/>
              <a:t>Design changes resulting in changes to plans</a:t>
            </a:r>
          </a:p>
          <a:p>
            <a:pPr lvl="1"/>
            <a:r>
              <a:rPr lang="en-US" dirty="0"/>
              <a:t>Special Provisions</a:t>
            </a:r>
          </a:p>
          <a:p>
            <a:pPr lvl="1"/>
            <a:r>
              <a:rPr lang="en-US" dirty="0"/>
              <a:t>Utilizing OES staff, consultants, or contractors (depending on activity) to conduct commitment work prior to construction</a:t>
            </a:r>
          </a:p>
          <a:p>
            <a:pPr lvl="1"/>
            <a:r>
              <a:rPr lang="en-US" dirty="0"/>
              <a:t>Conducting mitigation/conservation </a:t>
            </a:r>
            <a:r>
              <a:rPr lang="en-US" dirty="0" smtClean="0"/>
              <a:t>measures</a:t>
            </a:r>
            <a:endParaRPr lang="en-US" dirty="0"/>
          </a:p>
          <a:p>
            <a:endParaRPr lang="en-US" dirty="0"/>
          </a:p>
        </p:txBody>
      </p:sp>
      <p:pic>
        <p:nvPicPr>
          <p:cNvPr id="4" name="Picture 2" descr="X:\Ecological\Personnel\Personnel Pictures\100_31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7920" y="2047126"/>
            <a:ext cx="3891280" cy="2918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54886"/>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6858000" cy="868362"/>
          </a:xfrm>
        </p:spPr>
        <p:txBody>
          <a:bodyPr/>
          <a:lstStyle/>
          <a:p>
            <a:endParaRPr lang="en-US" sz="5400" b="1" i="1" dirty="0">
              <a:solidFill>
                <a:srgbClr val="00B05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647" y="280472"/>
            <a:ext cx="1083148" cy="938728"/>
          </a:xfrm>
          <a:prstGeom prst="rect">
            <a:avLst/>
          </a:prstGeom>
        </p:spPr>
      </p:pic>
      <p:pic>
        <p:nvPicPr>
          <p:cNvPr id="6" name="Picture 5"/>
          <p:cNvPicPr>
            <a:picLocks noChangeAspect="1"/>
          </p:cNvPicPr>
          <p:nvPr/>
        </p:nvPicPr>
        <p:blipFill>
          <a:blip r:embed="rId3"/>
          <a:stretch>
            <a:fillRect/>
          </a:stretch>
        </p:blipFill>
        <p:spPr>
          <a:xfrm>
            <a:off x="0" y="0"/>
            <a:ext cx="9144001" cy="6858000"/>
          </a:xfrm>
          <a:prstGeom prst="rect">
            <a:avLst/>
          </a:prstGeom>
        </p:spPr>
      </p:pic>
      <p:sp>
        <p:nvSpPr>
          <p:cNvPr id="7" name="Content Placeholder 6"/>
          <p:cNvSpPr>
            <a:spLocks noGrp="1"/>
          </p:cNvSpPr>
          <p:nvPr>
            <p:ph idx="1"/>
          </p:nvPr>
        </p:nvSpPr>
        <p:spPr/>
        <p:txBody>
          <a:bodyPr/>
          <a:lstStyle/>
          <a:p>
            <a:endParaRPr lang="en-US" dirty="0"/>
          </a:p>
        </p:txBody>
      </p:sp>
    </p:spTree>
    <p:extLst>
      <p:ext uri="{BB962C8B-B14F-4D97-AF65-F5344CB8AC3E}">
        <p14:creationId xmlns:p14="http://schemas.microsoft.com/office/powerpoint/2010/main" val="1758884492"/>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182974" y="537117"/>
            <a:ext cx="5882452" cy="5867400"/>
          </a:xfrm>
        </p:spPr>
        <p:txBody>
          <a:bodyPr>
            <a:normAutofit/>
          </a:bodyPr>
          <a:lstStyle/>
          <a:p>
            <a:r>
              <a:rPr lang="en-US" b="1" dirty="0">
                <a:cs typeface="Arial" pitchFamily="34" charset="0"/>
              </a:rPr>
              <a:t>Fishes:</a:t>
            </a:r>
          </a:p>
          <a:p>
            <a:pPr lvl="1"/>
            <a:r>
              <a:rPr lang="en-US" dirty="0">
                <a:cs typeface="Arial" pitchFamily="34" charset="0"/>
              </a:rPr>
              <a:t>More than 160 species of fish are </a:t>
            </a:r>
            <a:r>
              <a:rPr lang="en-US" dirty="0" smtClean="0">
                <a:cs typeface="Arial" pitchFamily="34" charset="0"/>
              </a:rPr>
              <a:t>found in Ohio’s </a:t>
            </a:r>
            <a:r>
              <a:rPr lang="en-US" dirty="0">
                <a:cs typeface="Arial" pitchFamily="34" charset="0"/>
              </a:rPr>
              <a:t>waters</a:t>
            </a:r>
          </a:p>
          <a:p>
            <a:pPr lvl="1"/>
            <a:r>
              <a:rPr lang="en-US" dirty="0">
                <a:cs typeface="Arial" pitchFamily="34" charset="0"/>
              </a:rPr>
              <a:t>Biological indicators of stream health</a:t>
            </a:r>
          </a:p>
          <a:p>
            <a:pPr lvl="2"/>
            <a:r>
              <a:rPr lang="en-US" dirty="0">
                <a:cs typeface="Arial" pitchFamily="34" charset="0"/>
              </a:rPr>
              <a:t>Types and abundance can give an indication of water quality and aquatic </a:t>
            </a:r>
            <a:r>
              <a:rPr lang="en-US" dirty="0" smtClean="0">
                <a:cs typeface="Arial" pitchFamily="34" charset="0"/>
              </a:rPr>
              <a:t>habitats</a:t>
            </a:r>
          </a:p>
          <a:p>
            <a:r>
              <a:rPr lang="en-US" b="1" dirty="0" smtClean="0">
                <a:cs typeface="Arial" pitchFamily="34" charset="0"/>
              </a:rPr>
              <a:t>Mussels:</a:t>
            </a:r>
          </a:p>
          <a:p>
            <a:pPr lvl="1"/>
            <a:r>
              <a:rPr lang="en-US" sz="2600" dirty="0" smtClean="0">
                <a:cs typeface="Arial" pitchFamily="34" charset="0"/>
              </a:rPr>
              <a:t>62 species in Ohio </a:t>
            </a:r>
          </a:p>
          <a:p>
            <a:pPr lvl="2"/>
            <a:r>
              <a:rPr lang="en-US" sz="2400" dirty="0" smtClean="0">
                <a:cs typeface="Arial" pitchFamily="34" charset="0"/>
              </a:rPr>
              <a:t>24 endangered, 4 threatened, 9 species of concern</a:t>
            </a:r>
          </a:p>
          <a:p>
            <a:pPr lvl="2"/>
            <a:r>
              <a:rPr lang="en-US" sz="2400" dirty="0" smtClean="0">
                <a:cs typeface="Arial" pitchFamily="34" charset="0"/>
              </a:rPr>
              <a:t>Biological indicators of stream health</a:t>
            </a:r>
          </a:p>
          <a:p>
            <a:pPr lvl="2"/>
            <a:r>
              <a:rPr lang="en-US" sz="2400" dirty="0">
                <a:cs typeface="Arial" pitchFamily="34" charset="0"/>
              </a:rPr>
              <a:t>P</a:t>
            </a:r>
            <a:r>
              <a:rPr lang="en-US" sz="2400" dirty="0" smtClean="0">
                <a:cs typeface="Arial" pitchFamily="34" charset="0"/>
              </a:rPr>
              <a:t>rotected by state/fed law and Section 404 of the Clean Water Act</a:t>
            </a:r>
          </a:p>
          <a:p>
            <a:pPr lvl="2"/>
            <a:endParaRPr lang="en-US" dirty="0" smtClean="0">
              <a:cs typeface="Arial" pitchFamily="34" charset="0"/>
            </a:endParaRPr>
          </a:p>
        </p:txBody>
      </p:sp>
      <p:pic>
        <p:nvPicPr>
          <p:cNvPr id="8"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01" t="14588" r="7301" b="10963"/>
          <a:stretch/>
        </p:blipFill>
        <p:spPr bwMode="auto">
          <a:xfrm>
            <a:off x="6198039" y="4063442"/>
            <a:ext cx="2680448" cy="1752600"/>
          </a:xfrm>
          <a:prstGeom prst="rect">
            <a:avLst/>
          </a:prstGeom>
          <a:noFill/>
          <a:ln>
            <a:solidFill>
              <a:srgbClr val="000000"/>
            </a:solidFill>
          </a:ln>
        </p:spPr>
      </p:pic>
      <p:sp>
        <p:nvSpPr>
          <p:cNvPr id="11" name="Title 4"/>
          <p:cNvSpPr txBox="1">
            <a:spLocks/>
          </p:cNvSpPr>
          <p:nvPr/>
        </p:nvSpPr>
        <p:spPr>
          <a:xfrm>
            <a:off x="400693" y="79917"/>
            <a:ext cx="7532218" cy="457200"/>
          </a:xfrm>
          <a:prstGeom prst="rect">
            <a:avLst/>
          </a:prstGeom>
        </p:spPr>
        <p:txBody>
          <a:bodyPr vert="horz" lIns="0" rIns="0" bIns="0" anchor="b">
            <a:noAutofit/>
          </a:bodyPr>
          <a:lstStyle/>
          <a:p>
            <a:pPr algn="ctr">
              <a:spcBef>
                <a:spcPct val="0"/>
              </a:spcBef>
              <a:defRPr/>
            </a:pPr>
            <a:r>
              <a:rPr lang="en-US" sz="3600" b="1" dirty="0" smtClean="0">
                <a:solidFill>
                  <a:srgbClr val="002060"/>
                </a:solidFill>
              </a:rPr>
              <a:t>Aquatic Ecology in Ohio</a:t>
            </a:r>
            <a:endParaRPr lang="en-US" sz="3600" b="1" u="sng" dirty="0">
              <a:solidFill>
                <a:srgbClr val="002060"/>
              </a:solidFill>
            </a:endParaRPr>
          </a:p>
        </p:txBody>
      </p:sp>
      <p:pic>
        <p:nvPicPr>
          <p:cNvPr id="7" name="Picture 5" descr="X:\Ecological\Personnel\Raymond\Matt\My Documents\Old Desktop\Photos\Gulley_Brook_2.jpg"/>
          <p:cNvPicPr>
            <a:picLocks noChangeAspect="1" noChangeArrowheads="1"/>
          </p:cNvPicPr>
          <p:nvPr/>
        </p:nvPicPr>
        <p:blipFill>
          <a:blip r:embed="rId3" cstate="print"/>
          <a:srcRect/>
          <a:stretch>
            <a:fillRect/>
          </a:stretch>
        </p:blipFill>
        <p:spPr bwMode="auto">
          <a:xfrm>
            <a:off x="6198038" y="1471962"/>
            <a:ext cx="2664805" cy="1998856"/>
          </a:xfrm>
          <a:prstGeom prst="rect">
            <a:avLst/>
          </a:prstGeom>
          <a:noFill/>
          <a:ln>
            <a:solidFill>
              <a:schemeClr val="tx1"/>
            </a:solidFill>
          </a:ln>
        </p:spPr>
      </p:pic>
    </p:spTree>
    <p:extLst>
      <p:ext uri="{BB962C8B-B14F-4D97-AF65-F5344CB8AC3E}">
        <p14:creationId xmlns:p14="http://schemas.microsoft.com/office/powerpoint/2010/main" val="2699178250"/>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6477000" y="1676400"/>
            <a:ext cx="4572000" cy="5791200"/>
          </a:xfrm>
          <a:prstGeom prst="rect">
            <a:avLst/>
          </a:prstGeom>
        </p:spPr>
        <p:txBody>
          <a:bodyPr vert="horz">
            <a:normAutofit/>
          </a:bodyPr>
          <a:lstStyle/>
          <a:p>
            <a:pPr marL="274320" indent="-274320">
              <a:lnSpc>
                <a:spcPct val="90000"/>
              </a:lnSpc>
              <a:spcBef>
                <a:spcPct val="20000"/>
              </a:spcBef>
              <a:buClr>
                <a:srgbClr val="A8CDD7"/>
              </a:buClr>
              <a:buSzPct val="95000"/>
              <a:buFont typeface="Wingdings 2"/>
              <a:buChar char=""/>
              <a:defRPr/>
            </a:pPr>
            <a:endParaRPr lang="en-US" sz="2800" dirty="0">
              <a:solidFill>
                <a:prstClr val="white"/>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38907" y="3926896"/>
            <a:ext cx="3624093" cy="2473880"/>
          </a:xfrm>
          <a:prstGeom prst="rect">
            <a:avLst/>
          </a:prstGeom>
          <a:noFill/>
          <a:ln>
            <a:solidFill>
              <a:srgbClr val="000000"/>
            </a:solidFill>
          </a:ln>
        </p:spPr>
      </p:pic>
      <p:sp>
        <p:nvSpPr>
          <p:cNvPr id="10" name="Title 4"/>
          <p:cNvSpPr txBox="1">
            <a:spLocks/>
          </p:cNvSpPr>
          <p:nvPr/>
        </p:nvSpPr>
        <p:spPr>
          <a:xfrm>
            <a:off x="256855" y="0"/>
            <a:ext cx="8115600" cy="457200"/>
          </a:xfrm>
          <a:prstGeom prst="rect">
            <a:avLst/>
          </a:prstGeom>
        </p:spPr>
        <p:txBody>
          <a:bodyPr vert="horz" lIns="0" rIns="0" bIns="0" anchor="b">
            <a:noAutofit/>
          </a:bodyPr>
          <a:lstStyle/>
          <a:p>
            <a:pPr algn="ctr">
              <a:spcBef>
                <a:spcPct val="0"/>
              </a:spcBef>
              <a:defRPr/>
            </a:pPr>
            <a:r>
              <a:rPr lang="en-US" sz="2800" b="1" dirty="0">
                <a:solidFill>
                  <a:srgbClr val="002060"/>
                </a:solidFill>
              </a:rPr>
              <a:t>Aquatic Ecology in Ohio</a:t>
            </a:r>
            <a:endParaRPr lang="en-US" sz="2800" b="1" u="sng" dirty="0">
              <a:solidFill>
                <a:srgbClr val="002060"/>
              </a:solidFill>
            </a:endParaRPr>
          </a:p>
        </p:txBody>
      </p:sp>
      <p:sp>
        <p:nvSpPr>
          <p:cNvPr id="11" name="Content Placeholder 2"/>
          <p:cNvSpPr>
            <a:spLocks noGrp="1"/>
          </p:cNvSpPr>
          <p:nvPr>
            <p:ph sz="half" idx="1"/>
          </p:nvPr>
        </p:nvSpPr>
        <p:spPr>
          <a:xfrm>
            <a:off x="0" y="533376"/>
            <a:ext cx="5016191" cy="5867400"/>
          </a:xfrm>
        </p:spPr>
        <p:txBody>
          <a:bodyPr>
            <a:normAutofit fontScale="92500" lnSpcReduction="10000"/>
          </a:bodyPr>
          <a:lstStyle/>
          <a:p>
            <a:r>
              <a:rPr lang="en-US" dirty="0">
                <a:cs typeface="Arial" pitchFamily="34" charset="0"/>
              </a:rPr>
              <a:t>Mussel Sampling:</a:t>
            </a:r>
          </a:p>
          <a:p>
            <a:pPr lvl="1"/>
            <a:r>
              <a:rPr lang="en-US" dirty="0" smtClean="0">
                <a:cs typeface="Arial" pitchFamily="34" charset="0"/>
              </a:rPr>
              <a:t>Follow the 2016 Ohio </a:t>
            </a:r>
            <a:r>
              <a:rPr lang="en-US" dirty="0">
                <a:cs typeface="Arial" pitchFamily="34" charset="0"/>
              </a:rPr>
              <a:t>Mussel Survey </a:t>
            </a:r>
            <a:r>
              <a:rPr lang="en-US" dirty="0" smtClean="0">
                <a:cs typeface="Arial" pitchFamily="34" charset="0"/>
              </a:rPr>
              <a:t>Protocols</a:t>
            </a:r>
          </a:p>
          <a:p>
            <a:pPr lvl="2"/>
            <a:r>
              <a:rPr lang="en-US" dirty="0" smtClean="0">
                <a:cs typeface="Arial" pitchFamily="34" charset="0"/>
              </a:rPr>
              <a:t>Provides a list of streams divided into 4 groups</a:t>
            </a:r>
          </a:p>
          <a:p>
            <a:pPr lvl="2"/>
            <a:r>
              <a:rPr lang="en-US" dirty="0" smtClean="0">
                <a:cs typeface="Arial" pitchFamily="34" charset="0"/>
              </a:rPr>
              <a:t>Groups 1 and 3 streams are not known to contain federally listed species</a:t>
            </a:r>
          </a:p>
          <a:p>
            <a:pPr lvl="2"/>
            <a:r>
              <a:rPr lang="en-US" dirty="0" smtClean="0">
                <a:cs typeface="Arial" pitchFamily="34" charset="0"/>
              </a:rPr>
              <a:t>Groups 2 and 4 streams are historically or currently have records for federally listed species</a:t>
            </a:r>
          </a:p>
          <a:p>
            <a:pPr lvl="2"/>
            <a:r>
              <a:rPr lang="en-US" dirty="0" smtClean="0">
                <a:cs typeface="Arial" pitchFamily="34" charset="0"/>
              </a:rPr>
              <a:t>Several Ohio streams are not listed</a:t>
            </a:r>
            <a:endParaRPr lang="en-US" dirty="0">
              <a:cs typeface="Arial" pitchFamily="34" charset="0"/>
            </a:endParaRPr>
          </a:p>
          <a:p>
            <a:pPr lvl="1"/>
            <a:r>
              <a:rPr lang="en-US" dirty="0" smtClean="0">
                <a:cs typeface="Arial" pitchFamily="34" charset="0"/>
              </a:rPr>
              <a:t>Reconnaissance survey required on </a:t>
            </a:r>
            <a:r>
              <a:rPr lang="en-US" dirty="0">
                <a:cs typeface="Arial" pitchFamily="34" charset="0"/>
              </a:rPr>
              <a:t>every </a:t>
            </a:r>
            <a:r>
              <a:rPr lang="en-US" dirty="0" smtClean="0">
                <a:cs typeface="Arial" pitchFamily="34" charset="0"/>
              </a:rPr>
              <a:t>stream &gt;10 mi² not on the list and for Group 1 streams.</a:t>
            </a:r>
          </a:p>
          <a:p>
            <a:pPr lvl="1"/>
            <a:r>
              <a:rPr lang="en-US" dirty="0">
                <a:cs typeface="Arial" pitchFamily="34" charset="0"/>
              </a:rPr>
              <a:t>Survey work may only be conducted between May 1 and October 1 during normal water </a:t>
            </a:r>
            <a:r>
              <a:rPr lang="en-US" dirty="0" smtClean="0">
                <a:cs typeface="Arial" pitchFamily="34" charset="0"/>
              </a:rPr>
              <a:t>conditions unless otherwise approved by ODNR/USFWS.</a:t>
            </a:r>
            <a:endParaRPr lang="en-US" dirty="0">
              <a:cs typeface="Arial" pitchFamily="34" charset="0"/>
            </a:endParaRPr>
          </a:p>
          <a:p>
            <a:pPr lvl="2"/>
            <a:endParaRPr lang="en-US" dirty="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994" y="978439"/>
            <a:ext cx="3638006" cy="2728504"/>
          </a:xfrm>
          <a:prstGeom prst="rect">
            <a:avLst/>
          </a:prstGeom>
        </p:spPr>
      </p:pic>
    </p:spTree>
    <p:extLst>
      <p:ext uri="{BB962C8B-B14F-4D97-AF65-F5344CB8AC3E}">
        <p14:creationId xmlns:p14="http://schemas.microsoft.com/office/powerpoint/2010/main" val="3310692794"/>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CDE6E37-D3E4-4D93-A06B-7DA9FFB8E427}" vid="{A25905F3-47F2-4FE4-9A79-E313A5115A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B3F82C0E416344BB52A49E32F55FC1" ma:contentTypeVersion="0" ma:contentTypeDescription="Create a new document." ma:contentTypeScope="" ma:versionID="8ddb508e366312baaea4f70999432933">
  <xsd:schema xmlns:xsd="http://www.w3.org/2001/XMLSchema" xmlns:xs="http://www.w3.org/2001/XMLSchema" xmlns:p="http://schemas.microsoft.com/office/2006/metadata/properties" targetNamespace="http://schemas.microsoft.com/office/2006/metadata/properties" ma:root="true" ma:fieldsID="27b4a4f76bea50102067bc7ec8c6d4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C6A191-A62F-4654-ABCD-30EB72B8EFB1}"/>
</file>

<file path=customXml/itemProps2.xml><?xml version="1.0" encoding="utf-8"?>
<ds:datastoreItem xmlns:ds="http://schemas.openxmlformats.org/officeDocument/2006/customXml" ds:itemID="{7C2352FA-EF13-4203-A86E-783F5D8A3BF2}"/>
</file>

<file path=customXml/itemProps3.xml><?xml version="1.0" encoding="utf-8"?>
<ds:datastoreItem xmlns:ds="http://schemas.openxmlformats.org/officeDocument/2006/customXml" ds:itemID="{CB6214F4-1356-41C1-B1FC-6F294707AD3D}"/>
</file>

<file path=docProps/app.xml><?xml version="1.0" encoding="utf-8"?>
<Properties xmlns="http://schemas.openxmlformats.org/officeDocument/2006/extended-properties" xmlns:vt="http://schemas.openxmlformats.org/officeDocument/2006/docPropsVTypes">
  <Template/>
  <TotalTime>8950</TotalTime>
  <Words>2379</Words>
  <Application>Microsoft Office PowerPoint</Application>
  <PresentationFormat>On-screen Show (4:3)</PresentationFormat>
  <Paragraphs>261</Paragraphs>
  <Slides>38</Slides>
  <Notes>11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1" baseType="lpstr">
      <vt:lpstr>Adobe Fan Heiti Std B</vt:lpstr>
      <vt:lpstr>Arial</vt:lpstr>
      <vt:lpstr>Arial Black</vt:lpstr>
      <vt:lpstr>Calibri</vt:lpstr>
      <vt:lpstr>Calibri Light</vt:lpstr>
      <vt:lpstr>Myriad Pro</vt:lpstr>
      <vt:lpstr>Perpetua</vt:lpstr>
      <vt:lpstr>Rockwell</vt:lpstr>
      <vt:lpstr>Times New Roman</vt:lpstr>
      <vt:lpstr>Wingdings</vt:lpstr>
      <vt:lpstr>Wingdings 2</vt:lpstr>
      <vt:lpstr>Office Theme</vt:lpstr>
      <vt:lpstr>Photo Editor Photo</vt:lpstr>
      <vt:lpstr>PowerPoint Presentation</vt:lpstr>
      <vt:lpstr>OHIO Natural and Human Infrastructure</vt:lpstr>
      <vt:lpstr>NEPA Assignment</vt:lpstr>
      <vt:lpstr>NEPA Assignment</vt:lpstr>
      <vt:lpstr>Every Project Has Environmental Considerations</vt:lpstr>
      <vt:lpstr>Environmental commitments and how  they are accomplished… </vt:lpstr>
      <vt:lpstr>PowerPoint Presentation</vt:lpstr>
      <vt:lpstr>PowerPoint Presentation</vt:lpstr>
      <vt:lpstr>PowerPoint Presentation</vt:lpstr>
      <vt:lpstr>Federally Listed Mussel Considerations</vt:lpstr>
      <vt:lpstr>Typical Commitments</vt:lpstr>
      <vt:lpstr>So why is this important?</vt:lpstr>
      <vt:lpstr>So why is this important?</vt:lpstr>
      <vt:lpstr>So why is this important?</vt:lpstr>
      <vt:lpstr>Indiana Bat/NLE Bat Habitat Characterization</vt:lpstr>
      <vt:lpstr>Potential Maternity Roosts</vt:lpstr>
      <vt:lpstr>Indiana Bat/NLE Bat Habitat Characterization</vt:lpstr>
      <vt:lpstr>Typical Commitments</vt:lpstr>
      <vt:lpstr>404/401 Compliance </vt:lpstr>
      <vt:lpstr>404/401 Compliance </vt:lpstr>
      <vt:lpstr>404/401 Compliance</vt:lpstr>
      <vt:lpstr>404/401 Violations</vt:lpstr>
      <vt:lpstr>ODOT's Special Provisions Package</vt:lpstr>
      <vt:lpstr>ODOT's Special Provisions Package</vt:lpstr>
      <vt:lpstr>ODOT's Special Provisions 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SCI-823-0.00 (PID 19415) Project Example </vt:lpstr>
      <vt:lpstr>SCI-823-0.00 (PID 19415) Project Example Project Impacts:  </vt:lpstr>
      <vt:lpstr>SCI-823-0.00 (PID 19415) Project Example Environmental Commitments:  </vt:lpstr>
      <vt:lpstr>SCI-823-0.00 (PID 19415) Project Example Environmental Commitments:  </vt:lpstr>
      <vt:lpstr>Environmental Updates…</vt:lpstr>
      <vt:lpstr>Contacts</vt:lpstr>
    </vt:vector>
  </TitlesOfParts>
  <Company>Ohio Dept. of Transportation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Claudette Durham</dc:creator>
  <cp:lastModifiedBy>Merka Flynn</cp:lastModifiedBy>
  <cp:revision>58</cp:revision>
  <dcterms:created xsi:type="dcterms:W3CDTF">2016-02-12T16:20:24Z</dcterms:created>
  <dcterms:modified xsi:type="dcterms:W3CDTF">2016-03-09T20:34:11Z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0x01010031B3F82C0E416344BB52A49E32F55FC1</vt:lpwstr>
  </property>
</Properties>
</file>